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56" r:id="rId2"/>
    <p:sldId id="358" r:id="rId3"/>
    <p:sldId id="258" r:id="rId4"/>
    <p:sldId id="363" r:id="rId5"/>
    <p:sldId id="362" r:id="rId6"/>
    <p:sldId id="257" r:id="rId7"/>
    <p:sldId id="368" r:id="rId8"/>
    <p:sldId id="369" r:id="rId9"/>
    <p:sldId id="370" r:id="rId10"/>
    <p:sldId id="371" r:id="rId11"/>
    <p:sldId id="372" r:id="rId12"/>
    <p:sldId id="373" r:id="rId13"/>
    <p:sldId id="374" r:id="rId14"/>
    <p:sldId id="375" r:id="rId15"/>
    <p:sldId id="377" r:id="rId16"/>
    <p:sldId id="376" r:id="rId17"/>
    <p:sldId id="378" r:id="rId18"/>
    <p:sldId id="379" r:id="rId19"/>
    <p:sldId id="380" r:id="rId20"/>
    <p:sldId id="387" r:id="rId21"/>
    <p:sldId id="365" r:id="rId22"/>
    <p:sldId id="391" r:id="rId23"/>
    <p:sldId id="392" r:id="rId24"/>
    <p:sldId id="393" r:id="rId25"/>
    <p:sldId id="381" r:id="rId26"/>
    <p:sldId id="394" r:id="rId27"/>
    <p:sldId id="395" r:id="rId28"/>
    <p:sldId id="396" r:id="rId29"/>
    <p:sldId id="397" r:id="rId30"/>
    <p:sldId id="390" r:id="rId31"/>
    <p:sldId id="382" r:id="rId32"/>
    <p:sldId id="383" r:id="rId33"/>
    <p:sldId id="384" r:id="rId34"/>
    <p:sldId id="416" r:id="rId35"/>
    <p:sldId id="415" r:id="rId36"/>
    <p:sldId id="414" r:id="rId37"/>
    <p:sldId id="418" r:id="rId38"/>
    <p:sldId id="419" r:id="rId39"/>
    <p:sldId id="417" r:id="rId40"/>
    <p:sldId id="366" r:id="rId41"/>
    <p:sldId id="420" r:id="rId42"/>
    <p:sldId id="402" r:id="rId43"/>
    <p:sldId id="400" r:id="rId44"/>
    <p:sldId id="401" r:id="rId45"/>
    <p:sldId id="398" r:id="rId46"/>
    <p:sldId id="367" r:id="rId47"/>
    <p:sldId id="405" r:id="rId48"/>
    <p:sldId id="407" r:id="rId49"/>
    <p:sldId id="404" r:id="rId50"/>
    <p:sldId id="406" r:id="rId51"/>
    <p:sldId id="408" r:id="rId52"/>
    <p:sldId id="409" r:id="rId53"/>
    <p:sldId id="403" r:id="rId54"/>
    <p:sldId id="399" r:id="rId55"/>
    <p:sldId id="364" r:id="rId56"/>
    <p:sldId id="386" r:id="rId57"/>
    <p:sldId id="389" r:id="rId58"/>
    <p:sldId id="410" r:id="rId59"/>
    <p:sldId id="270" r:id="rId60"/>
    <p:sldId id="271" r:id="rId61"/>
    <p:sldId id="260" r:id="rId62"/>
    <p:sldId id="275" r:id="rId63"/>
    <p:sldId id="276" r:id="rId64"/>
    <p:sldId id="277" r:id="rId65"/>
    <p:sldId id="300" r:id="rId66"/>
    <p:sldId id="261" r:id="rId67"/>
    <p:sldId id="278" r:id="rId68"/>
    <p:sldId id="279" r:id="rId69"/>
    <p:sldId id="262" r:id="rId70"/>
    <p:sldId id="280" r:id="rId71"/>
    <p:sldId id="281" r:id="rId72"/>
    <p:sldId id="282" r:id="rId73"/>
    <p:sldId id="283" r:id="rId74"/>
    <p:sldId id="284" r:id="rId75"/>
    <p:sldId id="286" r:id="rId76"/>
    <p:sldId id="285" r:id="rId77"/>
    <p:sldId id="287" r:id="rId78"/>
    <p:sldId id="288" r:id="rId79"/>
    <p:sldId id="290" r:id="rId80"/>
    <p:sldId id="291" r:id="rId81"/>
    <p:sldId id="292" r:id="rId82"/>
    <p:sldId id="293" r:id="rId83"/>
    <p:sldId id="294" r:id="rId84"/>
    <p:sldId id="295" r:id="rId85"/>
    <p:sldId id="299" r:id="rId86"/>
    <p:sldId id="296" r:id="rId87"/>
    <p:sldId id="297" r:id="rId88"/>
    <p:sldId id="298" r:id="rId89"/>
    <p:sldId id="302" r:id="rId90"/>
    <p:sldId id="303" r:id="rId91"/>
    <p:sldId id="307" r:id="rId92"/>
    <p:sldId id="304" r:id="rId93"/>
    <p:sldId id="305" r:id="rId94"/>
    <p:sldId id="306" r:id="rId95"/>
    <p:sldId id="308" r:id="rId96"/>
    <p:sldId id="309" r:id="rId97"/>
    <p:sldId id="310" r:id="rId98"/>
    <p:sldId id="311" r:id="rId99"/>
    <p:sldId id="313" r:id="rId100"/>
    <p:sldId id="312" r:id="rId101"/>
    <p:sldId id="314" r:id="rId102"/>
    <p:sldId id="315" r:id="rId103"/>
    <p:sldId id="316" r:id="rId104"/>
    <p:sldId id="317" r:id="rId105"/>
    <p:sldId id="318" r:id="rId106"/>
    <p:sldId id="319" r:id="rId107"/>
    <p:sldId id="320" r:id="rId108"/>
    <p:sldId id="321" r:id="rId109"/>
    <p:sldId id="322" r:id="rId110"/>
    <p:sldId id="323" r:id="rId111"/>
    <p:sldId id="324" r:id="rId112"/>
    <p:sldId id="326" r:id="rId113"/>
    <p:sldId id="325" r:id="rId114"/>
    <p:sldId id="327" r:id="rId115"/>
    <p:sldId id="328" r:id="rId116"/>
    <p:sldId id="329" r:id="rId117"/>
    <p:sldId id="356" r:id="rId118"/>
    <p:sldId id="331" r:id="rId119"/>
    <p:sldId id="332" r:id="rId120"/>
    <p:sldId id="333" r:id="rId121"/>
    <p:sldId id="334" r:id="rId122"/>
    <p:sldId id="335" r:id="rId123"/>
    <p:sldId id="336" r:id="rId124"/>
    <p:sldId id="337" r:id="rId125"/>
    <p:sldId id="338" r:id="rId126"/>
    <p:sldId id="339" r:id="rId127"/>
    <p:sldId id="340" r:id="rId128"/>
    <p:sldId id="341" r:id="rId129"/>
    <p:sldId id="342" r:id="rId130"/>
    <p:sldId id="343" r:id="rId131"/>
    <p:sldId id="344" r:id="rId132"/>
    <p:sldId id="345" r:id="rId133"/>
    <p:sldId id="346" r:id="rId134"/>
    <p:sldId id="347" r:id="rId135"/>
    <p:sldId id="348" r:id="rId136"/>
    <p:sldId id="349" r:id="rId137"/>
    <p:sldId id="350" r:id="rId138"/>
    <p:sldId id="411" r:id="rId139"/>
    <p:sldId id="351" r:id="rId140"/>
    <p:sldId id="352" r:id="rId141"/>
    <p:sldId id="412" r:id="rId142"/>
    <p:sldId id="354" r:id="rId143"/>
    <p:sldId id="355"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BAA783"/>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94660"/>
  </p:normalViewPr>
  <p:slideViewPr>
    <p:cSldViewPr snapToGrid="0">
      <p:cViewPr varScale="1">
        <p:scale>
          <a:sx n="106" d="100"/>
          <a:sy n="106" d="100"/>
        </p:scale>
        <p:origin x="54"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E0B5B-D44D-4629-9E00-CBA03A3CACC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63EE220-3CAA-4572-B127-DFAF9E764945}">
      <dgm:prSet phldrT="[Text]" custT="1"/>
      <dgm:spPr>
        <a:solidFill>
          <a:srgbClr val="CF3338"/>
        </a:solidFill>
      </dgm:spPr>
      <dgm:t>
        <a:bodyPr/>
        <a:lstStyle/>
        <a:p>
          <a:r>
            <a:rPr lang="en-US" sz="3600" dirty="0"/>
            <a:t>Does this condition hold up?</a:t>
          </a:r>
        </a:p>
      </dgm:t>
    </dgm:pt>
    <dgm:pt modelId="{7253DBE5-006A-4791-A84E-6F58FC3F1228}" type="parTrans" cxnId="{FCD06CD8-AA50-4ED0-B887-7ABC6C268A27}">
      <dgm:prSet/>
      <dgm:spPr/>
      <dgm:t>
        <a:bodyPr/>
        <a:lstStyle/>
        <a:p>
          <a:endParaRPr lang="en-US"/>
        </a:p>
      </dgm:t>
    </dgm:pt>
    <dgm:pt modelId="{DBAE2F4C-A746-46DA-8E1F-77CC751E5D13}" type="sibTrans" cxnId="{FCD06CD8-AA50-4ED0-B887-7ABC6C268A27}">
      <dgm:prSet/>
      <dgm:spPr/>
      <dgm:t>
        <a:bodyPr/>
        <a:lstStyle/>
        <a:p>
          <a:endParaRPr lang="en-US"/>
        </a:p>
      </dgm:t>
    </dgm:pt>
    <dgm:pt modelId="{EEC16225-A0F3-4D55-9731-0E11E877F4C0}">
      <dgm:prSet phldrT="[Text]" custT="1"/>
      <dgm:spPr>
        <a:solidFill>
          <a:srgbClr val="CF3338"/>
        </a:solidFill>
      </dgm:spPr>
      <dgm:t>
        <a:bodyPr/>
        <a:lstStyle/>
        <a:p>
          <a:r>
            <a:rPr lang="en-US" sz="5400" dirty="0"/>
            <a:t>Yes: TRUE</a:t>
          </a:r>
        </a:p>
      </dgm:t>
    </dgm:pt>
    <dgm:pt modelId="{90796D77-2CE2-49F4-A12F-1F03B65949D9}" type="parTrans" cxnId="{28478592-9FDE-41FE-81FC-5882FA562C46}">
      <dgm:prSet/>
      <dgm:spPr/>
      <dgm:t>
        <a:bodyPr/>
        <a:lstStyle/>
        <a:p>
          <a:endParaRPr lang="en-US"/>
        </a:p>
      </dgm:t>
    </dgm:pt>
    <dgm:pt modelId="{18F4A481-5E92-47BA-87F0-EA6DDBA5EDAD}" type="sibTrans" cxnId="{28478592-9FDE-41FE-81FC-5882FA562C46}">
      <dgm:prSet/>
      <dgm:spPr/>
      <dgm:t>
        <a:bodyPr/>
        <a:lstStyle/>
        <a:p>
          <a:endParaRPr lang="en-US"/>
        </a:p>
      </dgm:t>
    </dgm:pt>
    <dgm:pt modelId="{E6D0005C-35E9-4469-AC4F-C576C4D6A0BC}">
      <dgm:prSet phldrT="[Text]" custT="1"/>
      <dgm:spPr>
        <a:solidFill>
          <a:srgbClr val="CF3338"/>
        </a:solidFill>
      </dgm:spPr>
      <dgm:t>
        <a:bodyPr/>
        <a:lstStyle/>
        <a:p>
          <a:r>
            <a:rPr lang="en-US" sz="5400" dirty="0"/>
            <a:t>No: FALSE</a:t>
          </a:r>
        </a:p>
      </dgm:t>
    </dgm:pt>
    <dgm:pt modelId="{AB61C344-317D-44C3-A2E9-E72CD7F93F68}" type="parTrans" cxnId="{CB6D1F86-B1A2-442E-A120-3342450229BA}">
      <dgm:prSet/>
      <dgm:spPr/>
      <dgm:t>
        <a:bodyPr/>
        <a:lstStyle/>
        <a:p>
          <a:endParaRPr lang="en-US"/>
        </a:p>
      </dgm:t>
    </dgm:pt>
    <dgm:pt modelId="{3DAF16DF-F18C-40D8-844C-53890056774C}" type="sibTrans" cxnId="{CB6D1F86-B1A2-442E-A120-3342450229BA}">
      <dgm:prSet/>
      <dgm:spPr/>
      <dgm:t>
        <a:bodyPr/>
        <a:lstStyle/>
        <a:p>
          <a:endParaRPr lang="en-US"/>
        </a:p>
      </dgm:t>
    </dgm:pt>
    <dgm:pt modelId="{BB6D1B2F-B136-47E1-BF7B-B6017565A003}" type="pres">
      <dgm:prSet presAssocID="{01EE0B5B-D44D-4629-9E00-CBA03A3CACC2}" presName="hierChild1" presStyleCnt="0">
        <dgm:presLayoutVars>
          <dgm:orgChart val="1"/>
          <dgm:chPref val="1"/>
          <dgm:dir/>
          <dgm:animOne val="branch"/>
          <dgm:animLvl val="lvl"/>
          <dgm:resizeHandles/>
        </dgm:presLayoutVars>
      </dgm:prSet>
      <dgm:spPr/>
    </dgm:pt>
    <dgm:pt modelId="{29ED0BD5-1A28-40D8-AC4F-E623D44B9E4A}" type="pres">
      <dgm:prSet presAssocID="{563EE220-3CAA-4572-B127-DFAF9E764945}" presName="hierRoot1" presStyleCnt="0">
        <dgm:presLayoutVars>
          <dgm:hierBranch val="init"/>
        </dgm:presLayoutVars>
      </dgm:prSet>
      <dgm:spPr/>
    </dgm:pt>
    <dgm:pt modelId="{51192768-5C13-49F5-9406-848EE3BC9DCF}" type="pres">
      <dgm:prSet presAssocID="{563EE220-3CAA-4572-B127-DFAF9E764945}" presName="rootComposite1" presStyleCnt="0"/>
      <dgm:spPr/>
    </dgm:pt>
    <dgm:pt modelId="{8EE9A858-2429-4553-AF8E-23D2C2F99705}" type="pres">
      <dgm:prSet presAssocID="{563EE220-3CAA-4572-B127-DFAF9E764945}" presName="rootText1" presStyleLbl="node0" presStyleIdx="0" presStyleCnt="1">
        <dgm:presLayoutVars>
          <dgm:chPref val="3"/>
        </dgm:presLayoutVars>
      </dgm:prSet>
      <dgm:spPr/>
    </dgm:pt>
    <dgm:pt modelId="{8CB55A3E-A0AE-4562-9251-C20693515BA1}" type="pres">
      <dgm:prSet presAssocID="{563EE220-3CAA-4572-B127-DFAF9E764945}" presName="rootConnector1" presStyleLbl="node1" presStyleIdx="0" presStyleCnt="0"/>
      <dgm:spPr/>
    </dgm:pt>
    <dgm:pt modelId="{1416EBFA-1FE6-4F4A-BD34-501126917924}" type="pres">
      <dgm:prSet presAssocID="{563EE220-3CAA-4572-B127-DFAF9E764945}" presName="hierChild2" presStyleCnt="0"/>
      <dgm:spPr/>
    </dgm:pt>
    <dgm:pt modelId="{553B0055-4068-4578-B28A-AE39D7E16C6E}" type="pres">
      <dgm:prSet presAssocID="{90796D77-2CE2-49F4-A12F-1F03B65949D9}" presName="Name37" presStyleLbl="parChTrans1D2" presStyleIdx="0" presStyleCnt="2"/>
      <dgm:spPr/>
    </dgm:pt>
    <dgm:pt modelId="{D746968E-3023-48D1-9E44-A04DD9C7A7E1}" type="pres">
      <dgm:prSet presAssocID="{EEC16225-A0F3-4D55-9731-0E11E877F4C0}" presName="hierRoot2" presStyleCnt="0">
        <dgm:presLayoutVars>
          <dgm:hierBranch val="init"/>
        </dgm:presLayoutVars>
      </dgm:prSet>
      <dgm:spPr/>
    </dgm:pt>
    <dgm:pt modelId="{9E5C7F0A-0063-415F-BDC5-BB55E87AE440}" type="pres">
      <dgm:prSet presAssocID="{EEC16225-A0F3-4D55-9731-0E11E877F4C0}" presName="rootComposite" presStyleCnt="0"/>
      <dgm:spPr/>
    </dgm:pt>
    <dgm:pt modelId="{18D64A1A-ACDB-4DD6-9255-249ECA48CBA0}" type="pres">
      <dgm:prSet presAssocID="{EEC16225-A0F3-4D55-9731-0E11E877F4C0}" presName="rootText" presStyleLbl="node2" presStyleIdx="0" presStyleCnt="2">
        <dgm:presLayoutVars>
          <dgm:chPref val="3"/>
        </dgm:presLayoutVars>
      </dgm:prSet>
      <dgm:spPr/>
    </dgm:pt>
    <dgm:pt modelId="{A7EF61D1-3A4F-42FC-A6A4-6AB4FCFE6902}" type="pres">
      <dgm:prSet presAssocID="{EEC16225-A0F3-4D55-9731-0E11E877F4C0}" presName="rootConnector" presStyleLbl="node2" presStyleIdx="0" presStyleCnt="2"/>
      <dgm:spPr/>
    </dgm:pt>
    <dgm:pt modelId="{1C107525-5870-49EB-8F14-66F596945720}" type="pres">
      <dgm:prSet presAssocID="{EEC16225-A0F3-4D55-9731-0E11E877F4C0}" presName="hierChild4" presStyleCnt="0"/>
      <dgm:spPr/>
    </dgm:pt>
    <dgm:pt modelId="{0BB8661F-AD85-4FE9-9C76-CDA272F52962}" type="pres">
      <dgm:prSet presAssocID="{EEC16225-A0F3-4D55-9731-0E11E877F4C0}" presName="hierChild5" presStyleCnt="0"/>
      <dgm:spPr/>
    </dgm:pt>
    <dgm:pt modelId="{A878A7EC-54BD-440F-928F-9491A4BCEDF5}" type="pres">
      <dgm:prSet presAssocID="{AB61C344-317D-44C3-A2E9-E72CD7F93F68}" presName="Name37" presStyleLbl="parChTrans1D2" presStyleIdx="1" presStyleCnt="2"/>
      <dgm:spPr/>
    </dgm:pt>
    <dgm:pt modelId="{D36BF8B9-CE71-402E-A0E2-E34B8E4B4A8C}" type="pres">
      <dgm:prSet presAssocID="{E6D0005C-35E9-4469-AC4F-C576C4D6A0BC}" presName="hierRoot2" presStyleCnt="0">
        <dgm:presLayoutVars>
          <dgm:hierBranch val="init"/>
        </dgm:presLayoutVars>
      </dgm:prSet>
      <dgm:spPr/>
    </dgm:pt>
    <dgm:pt modelId="{2A170461-FB7D-4DB4-818A-982FC3C2BDE2}" type="pres">
      <dgm:prSet presAssocID="{E6D0005C-35E9-4469-AC4F-C576C4D6A0BC}" presName="rootComposite" presStyleCnt="0"/>
      <dgm:spPr/>
    </dgm:pt>
    <dgm:pt modelId="{FA3F23D0-B71E-4D49-90B6-E30AB9E7FDD6}" type="pres">
      <dgm:prSet presAssocID="{E6D0005C-35E9-4469-AC4F-C576C4D6A0BC}" presName="rootText" presStyleLbl="node2" presStyleIdx="1" presStyleCnt="2">
        <dgm:presLayoutVars>
          <dgm:chPref val="3"/>
        </dgm:presLayoutVars>
      </dgm:prSet>
      <dgm:spPr/>
    </dgm:pt>
    <dgm:pt modelId="{4F98FC02-8048-408D-988B-6CCC4861739A}" type="pres">
      <dgm:prSet presAssocID="{E6D0005C-35E9-4469-AC4F-C576C4D6A0BC}" presName="rootConnector" presStyleLbl="node2" presStyleIdx="1" presStyleCnt="2"/>
      <dgm:spPr/>
    </dgm:pt>
    <dgm:pt modelId="{D531A731-4B80-4B90-BA3B-36A3BA37E76D}" type="pres">
      <dgm:prSet presAssocID="{E6D0005C-35E9-4469-AC4F-C576C4D6A0BC}" presName="hierChild4" presStyleCnt="0"/>
      <dgm:spPr/>
    </dgm:pt>
    <dgm:pt modelId="{63DF6D05-245A-4810-9365-C94B3F51E664}" type="pres">
      <dgm:prSet presAssocID="{E6D0005C-35E9-4469-AC4F-C576C4D6A0BC}" presName="hierChild5" presStyleCnt="0"/>
      <dgm:spPr/>
    </dgm:pt>
    <dgm:pt modelId="{97DD3438-C6C6-49DD-BF18-27B6E5716656}" type="pres">
      <dgm:prSet presAssocID="{563EE220-3CAA-4572-B127-DFAF9E764945}" presName="hierChild3" presStyleCnt="0"/>
      <dgm:spPr/>
    </dgm:pt>
  </dgm:ptLst>
  <dgm:cxnLst>
    <dgm:cxn modelId="{57EC220C-4A06-4944-954E-B2BC143B176E}" type="presOf" srcId="{E6D0005C-35E9-4469-AC4F-C576C4D6A0BC}" destId="{FA3F23D0-B71E-4D49-90B6-E30AB9E7FDD6}" srcOrd="0" destOrd="0" presId="urn:microsoft.com/office/officeart/2005/8/layout/orgChart1"/>
    <dgm:cxn modelId="{1A296022-4D7C-4F77-9297-8BC1C1045113}" type="presOf" srcId="{EEC16225-A0F3-4D55-9731-0E11E877F4C0}" destId="{18D64A1A-ACDB-4DD6-9255-249ECA48CBA0}" srcOrd="0" destOrd="0" presId="urn:microsoft.com/office/officeart/2005/8/layout/orgChart1"/>
    <dgm:cxn modelId="{71CC482E-1818-431C-B7DD-1604DF83484F}" type="presOf" srcId="{01EE0B5B-D44D-4629-9E00-CBA03A3CACC2}" destId="{BB6D1B2F-B136-47E1-BF7B-B6017565A003}" srcOrd="0" destOrd="0" presId="urn:microsoft.com/office/officeart/2005/8/layout/orgChart1"/>
    <dgm:cxn modelId="{7F829B38-DFD8-4DA6-8AEC-B9A6E3173C97}" type="presOf" srcId="{AB61C344-317D-44C3-A2E9-E72CD7F93F68}" destId="{A878A7EC-54BD-440F-928F-9491A4BCEDF5}" srcOrd="0" destOrd="0" presId="urn:microsoft.com/office/officeart/2005/8/layout/orgChart1"/>
    <dgm:cxn modelId="{2C548771-F8D6-4651-912E-246D13275061}" type="presOf" srcId="{563EE220-3CAA-4572-B127-DFAF9E764945}" destId="{8EE9A858-2429-4553-AF8E-23D2C2F99705}" srcOrd="0" destOrd="0" presId="urn:microsoft.com/office/officeart/2005/8/layout/orgChart1"/>
    <dgm:cxn modelId="{CB6D1F86-B1A2-442E-A120-3342450229BA}" srcId="{563EE220-3CAA-4572-B127-DFAF9E764945}" destId="{E6D0005C-35E9-4469-AC4F-C576C4D6A0BC}" srcOrd="1" destOrd="0" parTransId="{AB61C344-317D-44C3-A2E9-E72CD7F93F68}" sibTransId="{3DAF16DF-F18C-40D8-844C-53890056774C}"/>
    <dgm:cxn modelId="{28478592-9FDE-41FE-81FC-5882FA562C46}" srcId="{563EE220-3CAA-4572-B127-DFAF9E764945}" destId="{EEC16225-A0F3-4D55-9731-0E11E877F4C0}" srcOrd="0" destOrd="0" parTransId="{90796D77-2CE2-49F4-A12F-1F03B65949D9}" sibTransId="{18F4A481-5E92-47BA-87F0-EA6DDBA5EDAD}"/>
    <dgm:cxn modelId="{454E79A6-0CED-487F-A432-A30C729650D4}" type="presOf" srcId="{563EE220-3CAA-4572-B127-DFAF9E764945}" destId="{8CB55A3E-A0AE-4562-9251-C20693515BA1}" srcOrd="1" destOrd="0" presId="urn:microsoft.com/office/officeart/2005/8/layout/orgChart1"/>
    <dgm:cxn modelId="{7FD416A9-953F-47CE-972A-D7CCC75978E6}" type="presOf" srcId="{EEC16225-A0F3-4D55-9731-0E11E877F4C0}" destId="{A7EF61D1-3A4F-42FC-A6A4-6AB4FCFE6902}" srcOrd="1" destOrd="0" presId="urn:microsoft.com/office/officeart/2005/8/layout/orgChart1"/>
    <dgm:cxn modelId="{DD8EF6B3-AF9B-4ACB-9EEF-0508947A1C4E}" type="presOf" srcId="{E6D0005C-35E9-4469-AC4F-C576C4D6A0BC}" destId="{4F98FC02-8048-408D-988B-6CCC4861739A}" srcOrd="1" destOrd="0" presId="urn:microsoft.com/office/officeart/2005/8/layout/orgChart1"/>
    <dgm:cxn modelId="{DD7EA1BA-8F50-482D-AC5B-AF06465FE97E}" type="presOf" srcId="{90796D77-2CE2-49F4-A12F-1F03B65949D9}" destId="{553B0055-4068-4578-B28A-AE39D7E16C6E}" srcOrd="0" destOrd="0" presId="urn:microsoft.com/office/officeart/2005/8/layout/orgChart1"/>
    <dgm:cxn modelId="{FCD06CD8-AA50-4ED0-B887-7ABC6C268A27}" srcId="{01EE0B5B-D44D-4629-9E00-CBA03A3CACC2}" destId="{563EE220-3CAA-4572-B127-DFAF9E764945}" srcOrd="0" destOrd="0" parTransId="{7253DBE5-006A-4791-A84E-6F58FC3F1228}" sibTransId="{DBAE2F4C-A746-46DA-8E1F-77CC751E5D13}"/>
    <dgm:cxn modelId="{AF69D17A-E1A4-4496-B7B0-2555EE1BFA43}" type="presParOf" srcId="{BB6D1B2F-B136-47E1-BF7B-B6017565A003}" destId="{29ED0BD5-1A28-40D8-AC4F-E623D44B9E4A}" srcOrd="0" destOrd="0" presId="urn:microsoft.com/office/officeart/2005/8/layout/orgChart1"/>
    <dgm:cxn modelId="{A0D05D6E-2699-40F6-B51E-FD95613594AC}" type="presParOf" srcId="{29ED0BD5-1A28-40D8-AC4F-E623D44B9E4A}" destId="{51192768-5C13-49F5-9406-848EE3BC9DCF}" srcOrd="0" destOrd="0" presId="urn:microsoft.com/office/officeart/2005/8/layout/orgChart1"/>
    <dgm:cxn modelId="{538E28E8-2732-4078-8AD0-6956F3C6ECFA}" type="presParOf" srcId="{51192768-5C13-49F5-9406-848EE3BC9DCF}" destId="{8EE9A858-2429-4553-AF8E-23D2C2F99705}" srcOrd="0" destOrd="0" presId="urn:microsoft.com/office/officeart/2005/8/layout/orgChart1"/>
    <dgm:cxn modelId="{076B7F51-3558-4C09-AA07-F6A5CEBC7219}" type="presParOf" srcId="{51192768-5C13-49F5-9406-848EE3BC9DCF}" destId="{8CB55A3E-A0AE-4562-9251-C20693515BA1}" srcOrd="1" destOrd="0" presId="urn:microsoft.com/office/officeart/2005/8/layout/orgChart1"/>
    <dgm:cxn modelId="{BC257256-3E65-43F8-B779-89DB7D7BDA07}" type="presParOf" srcId="{29ED0BD5-1A28-40D8-AC4F-E623D44B9E4A}" destId="{1416EBFA-1FE6-4F4A-BD34-501126917924}" srcOrd="1" destOrd="0" presId="urn:microsoft.com/office/officeart/2005/8/layout/orgChart1"/>
    <dgm:cxn modelId="{D367013B-8ADC-4F1C-8176-F545F5901E8A}" type="presParOf" srcId="{1416EBFA-1FE6-4F4A-BD34-501126917924}" destId="{553B0055-4068-4578-B28A-AE39D7E16C6E}" srcOrd="0" destOrd="0" presId="urn:microsoft.com/office/officeart/2005/8/layout/orgChart1"/>
    <dgm:cxn modelId="{58AADFCB-CD8C-43A8-BAF5-C5FB2C1676EB}" type="presParOf" srcId="{1416EBFA-1FE6-4F4A-BD34-501126917924}" destId="{D746968E-3023-48D1-9E44-A04DD9C7A7E1}" srcOrd="1" destOrd="0" presId="urn:microsoft.com/office/officeart/2005/8/layout/orgChart1"/>
    <dgm:cxn modelId="{50A2E70C-7BC3-4533-AEC6-B48933E77737}" type="presParOf" srcId="{D746968E-3023-48D1-9E44-A04DD9C7A7E1}" destId="{9E5C7F0A-0063-415F-BDC5-BB55E87AE440}" srcOrd="0" destOrd="0" presId="urn:microsoft.com/office/officeart/2005/8/layout/orgChart1"/>
    <dgm:cxn modelId="{02E635D3-584A-4877-AA20-CA4E4F58361D}" type="presParOf" srcId="{9E5C7F0A-0063-415F-BDC5-BB55E87AE440}" destId="{18D64A1A-ACDB-4DD6-9255-249ECA48CBA0}" srcOrd="0" destOrd="0" presId="urn:microsoft.com/office/officeart/2005/8/layout/orgChart1"/>
    <dgm:cxn modelId="{95195071-6281-4D65-8FE7-72AEEC53DB75}" type="presParOf" srcId="{9E5C7F0A-0063-415F-BDC5-BB55E87AE440}" destId="{A7EF61D1-3A4F-42FC-A6A4-6AB4FCFE6902}" srcOrd="1" destOrd="0" presId="urn:microsoft.com/office/officeart/2005/8/layout/orgChart1"/>
    <dgm:cxn modelId="{30831649-F00D-4224-B44A-1F481876EC8E}" type="presParOf" srcId="{D746968E-3023-48D1-9E44-A04DD9C7A7E1}" destId="{1C107525-5870-49EB-8F14-66F596945720}" srcOrd="1" destOrd="0" presId="urn:microsoft.com/office/officeart/2005/8/layout/orgChart1"/>
    <dgm:cxn modelId="{1F325865-0954-4A82-93CB-926809A19F6E}" type="presParOf" srcId="{D746968E-3023-48D1-9E44-A04DD9C7A7E1}" destId="{0BB8661F-AD85-4FE9-9C76-CDA272F52962}" srcOrd="2" destOrd="0" presId="urn:microsoft.com/office/officeart/2005/8/layout/orgChart1"/>
    <dgm:cxn modelId="{18863EE6-7337-4BC0-9EF3-CE0298D829C1}" type="presParOf" srcId="{1416EBFA-1FE6-4F4A-BD34-501126917924}" destId="{A878A7EC-54BD-440F-928F-9491A4BCEDF5}" srcOrd="2" destOrd="0" presId="urn:microsoft.com/office/officeart/2005/8/layout/orgChart1"/>
    <dgm:cxn modelId="{3584619F-FECA-40F4-9BA7-4EAEBD2F7575}" type="presParOf" srcId="{1416EBFA-1FE6-4F4A-BD34-501126917924}" destId="{D36BF8B9-CE71-402E-A0E2-E34B8E4B4A8C}" srcOrd="3" destOrd="0" presId="urn:microsoft.com/office/officeart/2005/8/layout/orgChart1"/>
    <dgm:cxn modelId="{A1D53787-658C-4390-AAE6-9637EE365037}" type="presParOf" srcId="{D36BF8B9-CE71-402E-A0E2-E34B8E4B4A8C}" destId="{2A170461-FB7D-4DB4-818A-982FC3C2BDE2}" srcOrd="0" destOrd="0" presId="urn:microsoft.com/office/officeart/2005/8/layout/orgChart1"/>
    <dgm:cxn modelId="{EBE6FDE8-CA3E-4F40-AE40-269B7C1C4921}" type="presParOf" srcId="{2A170461-FB7D-4DB4-818A-982FC3C2BDE2}" destId="{FA3F23D0-B71E-4D49-90B6-E30AB9E7FDD6}" srcOrd="0" destOrd="0" presId="urn:microsoft.com/office/officeart/2005/8/layout/orgChart1"/>
    <dgm:cxn modelId="{866C59D4-57CA-475C-93DF-0FA283A3BA59}" type="presParOf" srcId="{2A170461-FB7D-4DB4-818A-982FC3C2BDE2}" destId="{4F98FC02-8048-408D-988B-6CCC4861739A}" srcOrd="1" destOrd="0" presId="urn:microsoft.com/office/officeart/2005/8/layout/orgChart1"/>
    <dgm:cxn modelId="{198989C5-9AD1-43DF-AE7F-51B7751197F8}" type="presParOf" srcId="{D36BF8B9-CE71-402E-A0E2-E34B8E4B4A8C}" destId="{D531A731-4B80-4B90-BA3B-36A3BA37E76D}" srcOrd="1" destOrd="0" presId="urn:microsoft.com/office/officeart/2005/8/layout/orgChart1"/>
    <dgm:cxn modelId="{AEB04877-F46F-4B43-8F2F-BCB34442E296}" type="presParOf" srcId="{D36BF8B9-CE71-402E-A0E2-E34B8E4B4A8C}" destId="{63DF6D05-245A-4810-9365-C94B3F51E664}" srcOrd="2" destOrd="0" presId="urn:microsoft.com/office/officeart/2005/8/layout/orgChart1"/>
    <dgm:cxn modelId="{9FABEF34-281F-4CA9-8DB1-466E6DB869EB}" type="presParOf" srcId="{29ED0BD5-1A28-40D8-AC4F-E623D44B9E4A}" destId="{97DD3438-C6C6-49DD-BF18-27B6E57166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A7EC-54BD-440F-928F-9491A4BCEDF5}">
      <dsp:nvSpPr>
        <dsp:cNvPr id="0" name=""/>
        <dsp:cNvSpPr/>
      </dsp:nvSpPr>
      <dsp:spPr>
        <a:xfrm>
          <a:off x="4064000" y="2323347"/>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3B0055-4068-4578-B28A-AE39D7E16C6E}">
      <dsp:nvSpPr>
        <dsp:cNvPr id="0" name=""/>
        <dsp:cNvSpPr/>
      </dsp:nvSpPr>
      <dsp:spPr>
        <a:xfrm>
          <a:off x="1839986" y="2323347"/>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E9A858-2429-4553-AF8E-23D2C2F99705}">
      <dsp:nvSpPr>
        <dsp:cNvPr id="0" name=""/>
        <dsp:cNvSpPr/>
      </dsp:nvSpPr>
      <dsp:spPr>
        <a:xfrm>
          <a:off x="2225972" y="485320"/>
          <a:ext cx="3676054" cy="1838027"/>
        </a:xfrm>
        <a:prstGeom prst="rect">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Does this condition hold up?</a:t>
          </a:r>
        </a:p>
      </dsp:txBody>
      <dsp:txXfrm>
        <a:off x="2225972" y="485320"/>
        <a:ext cx="3676054" cy="1838027"/>
      </dsp:txXfrm>
    </dsp:sp>
    <dsp:sp modelId="{18D64A1A-ACDB-4DD6-9255-249ECA48CBA0}">
      <dsp:nvSpPr>
        <dsp:cNvPr id="0" name=""/>
        <dsp:cNvSpPr/>
      </dsp:nvSpPr>
      <dsp:spPr>
        <a:xfrm>
          <a:off x="1959" y="3095319"/>
          <a:ext cx="3676054" cy="1838027"/>
        </a:xfrm>
        <a:prstGeom prst="rect">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Yes: TRUE</a:t>
          </a:r>
        </a:p>
      </dsp:txBody>
      <dsp:txXfrm>
        <a:off x="1959" y="3095319"/>
        <a:ext cx="3676054" cy="1838027"/>
      </dsp:txXfrm>
    </dsp:sp>
    <dsp:sp modelId="{FA3F23D0-B71E-4D49-90B6-E30AB9E7FDD6}">
      <dsp:nvSpPr>
        <dsp:cNvPr id="0" name=""/>
        <dsp:cNvSpPr/>
      </dsp:nvSpPr>
      <dsp:spPr>
        <a:xfrm>
          <a:off x="4449985" y="3095319"/>
          <a:ext cx="3676054" cy="1838027"/>
        </a:xfrm>
        <a:prstGeom prst="rect">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No: FALSE</a:t>
          </a:r>
        </a:p>
      </dsp:txBody>
      <dsp:txXfrm>
        <a:off x="4449985" y="3095319"/>
        <a:ext cx="3676054" cy="18380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7</a:t>
            </a:fld>
            <a:endParaRPr lang="en-US"/>
          </a:p>
        </p:txBody>
      </p:sp>
    </p:spTree>
    <p:extLst>
      <p:ext uri="{BB962C8B-B14F-4D97-AF65-F5344CB8AC3E}">
        <p14:creationId xmlns:p14="http://schemas.microsoft.com/office/powerpoint/2010/main" val="382932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22</a:t>
            </a:fld>
            <a:endParaRPr lang="en-US"/>
          </a:p>
        </p:txBody>
      </p:sp>
    </p:spTree>
    <p:extLst>
      <p:ext uri="{BB962C8B-B14F-4D97-AF65-F5344CB8AC3E}">
        <p14:creationId xmlns:p14="http://schemas.microsoft.com/office/powerpoint/2010/main" val="2327569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31</a:t>
            </a:fld>
            <a:endParaRPr lang="en-US"/>
          </a:p>
        </p:txBody>
      </p:sp>
    </p:spTree>
    <p:extLst>
      <p:ext uri="{BB962C8B-B14F-4D97-AF65-F5344CB8AC3E}">
        <p14:creationId xmlns:p14="http://schemas.microsoft.com/office/powerpoint/2010/main" val="3224219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33</a:t>
            </a:fld>
            <a:endParaRPr lang="en-US"/>
          </a:p>
        </p:txBody>
      </p:sp>
    </p:spTree>
    <p:extLst>
      <p:ext uri="{BB962C8B-B14F-4D97-AF65-F5344CB8AC3E}">
        <p14:creationId xmlns:p14="http://schemas.microsoft.com/office/powerpoint/2010/main" val="49403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34</a:t>
            </a:fld>
            <a:endParaRPr lang="en-US"/>
          </a:p>
        </p:txBody>
      </p:sp>
    </p:spTree>
    <p:extLst>
      <p:ext uri="{BB962C8B-B14F-4D97-AF65-F5344CB8AC3E}">
        <p14:creationId xmlns:p14="http://schemas.microsoft.com/office/powerpoint/2010/main" val="362180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00335D-9F13-4B80-ADC5-B0EA3E10FF6B}" type="slidenum">
              <a:rPr lang="en-US" smtClean="0"/>
              <a:t>36</a:t>
            </a:fld>
            <a:endParaRPr lang="en-US"/>
          </a:p>
        </p:txBody>
      </p:sp>
    </p:spTree>
    <p:extLst>
      <p:ext uri="{BB962C8B-B14F-4D97-AF65-F5344CB8AC3E}">
        <p14:creationId xmlns:p14="http://schemas.microsoft.com/office/powerpoint/2010/main" val="150387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37</a:t>
            </a:fld>
            <a:endParaRPr lang="en-US"/>
          </a:p>
        </p:txBody>
      </p:sp>
    </p:spTree>
    <p:extLst>
      <p:ext uri="{BB962C8B-B14F-4D97-AF65-F5344CB8AC3E}">
        <p14:creationId xmlns:p14="http://schemas.microsoft.com/office/powerpoint/2010/main" val="2037377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41</a:t>
            </a:fld>
            <a:endParaRPr lang="en-US"/>
          </a:p>
        </p:txBody>
      </p:sp>
    </p:spTree>
    <p:extLst>
      <p:ext uri="{BB962C8B-B14F-4D97-AF65-F5344CB8AC3E}">
        <p14:creationId xmlns:p14="http://schemas.microsoft.com/office/powerpoint/2010/main" val="207641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43</a:t>
            </a:fld>
            <a:endParaRPr lang="en-US"/>
          </a:p>
        </p:txBody>
      </p:sp>
    </p:spTree>
    <p:extLst>
      <p:ext uri="{BB962C8B-B14F-4D97-AF65-F5344CB8AC3E}">
        <p14:creationId xmlns:p14="http://schemas.microsoft.com/office/powerpoint/2010/main" val="191692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47</a:t>
            </a:fld>
            <a:endParaRPr lang="en-US"/>
          </a:p>
        </p:txBody>
      </p:sp>
    </p:spTree>
    <p:extLst>
      <p:ext uri="{BB962C8B-B14F-4D97-AF65-F5344CB8AC3E}">
        <p14:creationId xmlns:p14="http://schemas.microsoft.com/office/powerpoint/2010/main" val="3982315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48</a:t>
            </a:fld>
            <a:endParaRPr lang="en-US"/>
          </a:p>
        </p:txBody>
      </p:sp>
    </p:spTree>
    <p:extLst>
      <p:ext uri="{BB962C8B-B14F-4D97-AF65-F5344CB8AC3E}">
        <p14:creationId xmlns:p14="http://schemas.microsoft.com/office/powerpoint/2010/main" val="1465577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8</a:t>
            </a:fld>
            <a:endParaRPr lang="en-US"/>
          </a:p>
        </p:txBody>
      </p:sp>
    </p:spTree>
    <p:extLst>
      <p:ext uri="{BB962C8B-B14F-4D97-AF65-F5344CB8AC3E}">
        <p14:creationId xmlns:p14="http://schemas.microsoft.com/office/powerpoint/2010/main" val="4253279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53</a:t>
            </a:fld>
            <a:endParaRPr lang="en-US"/>
          </a:p>
        </p:txBody>
      </p:sp>
    </p:spTree>
    <p:extLst>
      <p:ext uri="{BB962C8B-B14F-4D97-AF65-F5344CB8AC3E}">
        <p14:creationId xmlns:p14="http://schemas.microsoft.com/office/powerpoint/2010/main" val="1771321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if they would like to see any of these demonstrated. </a:t>
            </a:r>
          </a:p>
        </p:txBody>
      </p:sp>
      <p:sp>
        <p:nvSpPr>
          <p:cNvPr id="4" name="Slide Number Placeholder 3"/>
          <p:cNvSpPr>
            <a:spLocks noGrp="1"/>
          </p:cNvSpPr>
          <p:nvPr>
            <p:ph type="sldNum" sz="quarter" idx="5"/>
          </p:nvPr>
        </p:nvSpPr>
        <p:spPr/>
        <p:txBody>
          <a:bodyPr/>
          <a:lstStyle/>
          <a:p>
            <a:fld id="{1300335D-9F13-4B80-ADC5-B0EA3E10FF6B}" type="slidenum">
              <a:rPr lang="en-US" smtClean="0"/>
              <a:t>56</a:t>
            </a:fld>
            <a:endParaRPr lang="en-US"/>
          </a:p>
        </p:txBody>
      </p:sp>
    </p:spTree>
    <p:extLst>
      <p:ext uri="{BB962C8B-B14F-4D97-AF65-F5344CB8AC3E}">
        <p14:creationId xmlns:p14="http://schemas.microsoft.com/office/powerpoint/2010/main" val="3402527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learners if they would like to see any of these </a:t>
            </a:r>
          </a:p>
        </p:txBody>
      </p:sp>
      <p:sp>
        <p:nvSpPr>
          <p:cNvPr id="4" name="Slide Number Placeholder 3"/>
          <p:cNvSpPr>
            <a:spLocks noGrp="1"/>
          </p:cNvSpPr>
          <p:nvPr>
            <p:ph type="sldNum" sz="quarter" idx="5"/>
          </p:nvPr>
        </p:nvSpPr>
        <p:spPr/>
        <p:txBody>
          <a:bodyPr/>
          <a:lstStyle/>
          <a:p>
            <a:fld id="{1300335D-9F13-4B80-ADC5-B0EA3E10FF6B}" type="slidenum">
              <a:rPr lang="en-US" smtClean="0"/>
              <a:t>57</a:t>
            </a:fld>
            <a:endParaRPr lang="en-US"/>
          </a:p>
        </p:txBody>
      </p:sp>
    </p:spTree>
    <p:extLst>
      <p:ext uri="{BB962C8B-B14F-4D97-AF65-F5344CB8AC3E}">
        <p14:creationId xmlns:p14="http://schemas.microsoft.com/office/powerpoint/2010/main" val="63329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learners if they would like to see any of these </a:t>
            </a:r>
          </a:p>
        </p:txBody>
      </p:sp>
      <p:sp>
        <p:nvSpPr>
          <p:cNvPr id="4" name="Slide Number Placeholder 3"/>
          <p:cNvSpPr>
            <a:spLocks noGrp="1"/>
          </p:cNvSpPr>
          <p:nvPr>
            <p:ph type="sldNum" sz="quarter" idx="5"/>
          </p:nvPr>
        </p:nvSpPr>
        <p:spPr/>
        <p:txBody>
          <a:bodyPr/>
          <a:lstStyle/>
          <a:p>
            <a:fld id="{1300335D-9F13-4B80-ADC5-B0EA3E10FF6B}" type="slidenum">
              <a:rPr lang="en-US" smtClean="0"/>
              <a:t>138</a:t>
            </a:fld>
            <a:endParaRPr lang="en-US"/>
          </a:p>
        </p:txBody>
      </p:sp>
    </p:spTree>
    <p:extLst>
      <p:ext uri="{BB962C8B-B14F-4D97-AF65-F5344CB8AC3E}">
        <p14:creationId xmlns:p14="http://schemas.microsoft.com/office/powerpoint/2010/main" val="1028119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9</a:t>
            </a:fld>
            <a:endParaRPr lang="en-US"/>
          </a:p>
        </p:txBody>
      </p:sp>
    </p:spTree>
    <p:extLst>
      <p:ext uri="{BB962C8B-B14F-4D97-AF65-F5344CB8AC3E}">
        <p14:creationId xmlns:p14="http://schemas.microsoft.com/office/powerpoint/2010/main" val="38206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this works</a:t>
            </a:r>
          </a:p>
        </p:txBody>
      </p:sp>
      <p:sp>
        <p:nvSpPr>
          <p:cNvPr id="4" name="Slide Number Placeholder 3"/>
          <p:cNvSpPr>
            <a:spLocks noGrp="1"/>
          </p:cNvSpPr>
          <p:nvPr>
            <p:ph type="sldNum" sz="quarter" idx="5"/>
          </p:nvPr>
        </p:nvSpPr>
        <p:spPr/>
        <p:txBody>
          <a:bodyPr/>
          <a:lstStyle/>
          <a:p>
            <a:fld id="{1300335D-9F13-4B80-ADC5-B0EA3E10FF6B}" type="slidenum">
              <a:rPr lang="en-US" smtClean="0"/>
              <a:t>10</a:t>
            </a:fld>
            <a:endParaRPr lang="en-US"/>
          </a:p>
        </p:txBody>
      </p:sp>
    </p:spTree>
    <p:extLst>
      <p:ext uri="{BB962C8B-B14F-4D97-AF65-F5344CB8AC3E}">
        <p14:creationId xmlns:p14="http://schemas.microsoft.com/office/powerpoint/2010/main" val="399095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12</a:t>
            </a:fld>
            <a:endParaRPr lang="en-US"/>
          </a:p>
        </p:txBody>
      </p:sp>
    </p:spTree>
    <p:extLst>
      <p:ext uri="{BB962C8B-B14F-4D97-AF65-F5344CB8AC3E}">
        <p14:creationId xmlns:p14="http://schemas.microsoft.com/office/powerpoint/2010/main" val="38146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13</a:t>
            </a:fld>
            <a:endParaRPr lang="en-US"/>
          </a:p>
        </p:txBody>
      </p:sp>
    </p:spTree>
    <p:extLst>
      <p:ext uri="{BB962C8B-B14F-4D97-AF65-F5344CB8AC3E}">
        <p14:creationId xmlns:p14="http://schemas.microsoft.com/office/powerpoint/2010/main" val="82867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14</a:t>
            </a:fld>
            <a:endParaRPr lang="en-US"/>
          </a:p>
        </p:txBody>
      </p:sp>
    </p:spTree>
    <p:extLst>
      <p:ext uri="{BB962C8B-B14F-4D97-AF65-F5344CB8AC3E}">
        <p14:creationId xmlns:p14="http://schemas.microsoft.com/office/powerpoint/2010/main" val="1473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15</a:t>
            </a:fld>
            <a:endParaRPr lang="en-US"/>
          </a:p>
        </p:txBody>
      </p:sp>
    </p:spTree>
    <p:extLst>
      <p:ext uri="{BB962C8B-B14F-4D97-AF65-F5344CB8AC3E}">
        <p14:creationId xmlns:p14="http://schemas.microsoft.com/office/powerpoint/2010/main" val="43391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16</a:t>
            </a:fld>
            <a:endParaRPr lang="en-US"/>
          </a:p>
        </p:txBody>
      </p:sp>
    </p:spTree>
    <p:extLst>
      <p:ext uri="{BB962C8B-B14F-4D97-AF65-F5344CB8AC3E}">
        <p14:creationId xmlns:p14="http://schemas.microsoft.com/office/powerpoint/2010/main" val="423540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1.svg"/><Relationship Id="rId4" Type="http://schemas.openxmlformats.org/officeDocument/2006/relationships/image" Target="../media/image50.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3.emf"/><Relationship Id="rId4" Type="http://schemas.openxmlformats.org/officeDocument/2006/relationships/image" Target="../media/image52.emf"/></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5.emf"/><Relationship Id="rId4" Type="http://schemas.openxmlformats.org/officeDocument/2006/relationships/image" Target="../media/image54.emf"/></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57.gif"/></Relationships>
</file>

<file path=ppt/slides/_rels/slide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8.gif"/><Relationship Id="rId4" Type="http://schemas.openxmlformats.org/officeDocument/2006/relationships/hyperlink" Target="https://github.com/gadenbuie/tidyexplain#mutating-joins"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6.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Mastering Excel Formulas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Text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Small but mighty!</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6" name="Picture 5">
            <a:extLst>
              <a:ext uri="{FF2B5EF4-FFF2-40B4-BE49-F238E27FC236}">
                <a16:creationId xmlns:a16="http://schemas.microsoft.com/office/drawing/2014/main" id="{36DD2DBE-D814-2872-5C04-7878FF20B511}"/>
              </a:ext>
            </a:extLst>
          </p:cNvPr>
          <p:cNvPicPr>
            <a:picLocks noChangeAspect="1"/>
          </p:cNvPicPr>
          <p:nvPr/>
        </p:nvPicPr>
        <p:blipFill>
          <a:blip r:embed="rId4"/>
          <a:stretch>
            <a:fillRect/>
          </a:stretch>
        </p:blipFill>
        <p:spPr>
          <a:xfrm>
            <a:off x="4363495" y="2255356"/>
            <a:ext cx="5857918" cy="2028840"/>
          </a:xfrm>
          <a:prstGeom prst="rect">
            <a:avLst/>
          </a:prstGeom>
        </p:spPr>
      </p:pic>
    </p:spTree>
    <p:extLst>
      <p:ext uri="{BB962C8B-B14F-4D97-AF65-F5344CB8AC3E}">
        <p14:creationId xmlns:p14="http://schemas.microsoft.com/office/powerpoint/2010/main" val="1886868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68377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function?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68322" y="5953729"/>
            <a:ext cx="10194878" cy="523220"/>
          </a:xfrm>
          <a:prstGeom prst="rect">
            <a:avLst/>
          </a:prstGeom>
          <a:noFill/>
        </p:spPr>
        <p:txBody>
          <a:bodyPr wrap="square">
            <a:spAutoFit/>
          </a:bodyPr>
          <a:lstStyle/>
          <a:p>
            <a:r>
              <a:rPr lang="en-US" sz="1400" dirty="0"/>
              <a:t>https://support.microsoft.com/en-us/office/using-functions-and-nested-functions-in-excel-formulas-3f4cf298-ded7-4f91-bc80-607533b65f02#:~:text=Functions%20are%20predefined%20formulas%20that,Excel%20function%20syntax</a:t>
            </a:r>
          </a:p>
        </p:txBody>
      </p:sp>
      <p:pic>
        <p:nvPicPr>
          <p:cNvPr id="4" name="Picture 3">
            <a:extLst>
              <a:ext uri="{FF2B5EF4-FFF2-40B4-BE49-F238E27FC236}">
                <a16:creationId xmlns:a16="http://schemas.microsoft.com/office/drawing/2014/main" id="{1243059E-AFF1-FB20-C82F-2A811C939DD1}"/>
              </a:ext>
            </a:extLst>
          </p:cNvPr>
          <p:cNvPicPr>
            <a:picLocks noChangeAspect="1"/>
          </p:cNvPicPr>
          <p:nvPr/>
        </p:nvPicPr>
        <p:blipFill>
          <a:blip r:embed="rId4"/>
          <a:stretch>
            <a:fillRect/>
          </a:stretch>
        </p:blipFill>
        <p:spPr>
          <a:xfrm>
            <a:off x="1093002" y="1568667"/>
            <a:ext cx="9123379" cy="2739476"/>
          </a:xfrm>
          <a:prstGeom prst="rect">
            <a:avLst/>
          </a:prstGeom>
        </p:spPr>
      </p:pic>
    </p:spTree>
    <p:extLst>
      <p:ext uri="{BB962C8B-B14F-4D97-AF65-F5344CB8AC3E}">
        <p14:creationId xmlns:p14="http://schemas.microsoft.com/office/powerpoint/2010/main" val="2396727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https://support.microsoft.com/en-us/office/rand-function-4cbfa695-8869-4788-8d90-021ea9f5be73</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no arguments</a:t>
            </a:r>
          </a:p>
        </p:txBody>
      </p:sp>
      <p:pic>
        <p:nvPicPr>
          <p:cNvPr id="6" name="Picture 5">
            <a:extLst>
              <a:ext uri="{FF2B5EF4-FFF2-40B4-BE49-F238E27FC236}">
                <a16:creationId xmlns:a16="http://schemas.microsoft.com/office/drawing/2014/main" id="{2F1FF90E-45B7-938B-EA9A-FE708801D39D}"/>
              </a:ext>
            </a:extLst>
          </p:cNvPr>
          <p:cNvPicPr>
            <a:picLocks noChangeAspect="1"/>
          </p:cNvPicPr>
          <p:nvPr/>
        </p:nvPicPr>
        <p:blipFill>
          <a:blip r:embed="rId4"/>
          <a:stretch>
            <a:fillRect/>
          </a:stretch>
        </p:blipFill>
        <p:spPr>
          <a:xfrm>
            <a:off x="4454412" y="1933433"/>
            <a:ext cx="5207089" cy="3966790"/>
          </a:xfrm>
          <a:prstGeom prst="rect">
            <a:avLst/>
          </a:prstGeom>
        </p:spPr>
      </p:pic>
    </p:spTree>
    <p:extLst>
      <p:ext uri="{BB962C8B-B14F-4D97-AF65-F5344CB8AC3E}">
        <p14:creationId xmlns:p14="http://schemas.microsoft.com/office/powerpoint/2010/main" val="618425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Conclusion &amp; resources</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0003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Course recap</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has changed your thinking about Excel formulas?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are you looking forward to using?</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would you like more practice on?</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do you want to learn next?</a:t>
            </a:r>
          </a:p>
          <a:p>
            <a:pPr marL="552450" lvl="0" indent="-457200">
              <a:lnSpc>
                <a:spcPct val="115000"/>
              </a:lnSpc>
              <a:spcBef>
                <a:spcPts val="750"/>
              </a:spcBef>
              <a:buClr>
                <a:srgbClr val="C00000"/>
              </a:buClr>
              <a:buSzPts val="2100"/>
              <a:buFont typeface="+mj-lt"/>
              <a:buAutoNum type="arabicPeriod"/>
            </a:pPr>
            <a:endParaRPr lang="en-US" sz="2400" dirty="0">
              <a:solidFill>
                <a:srgbClr val="C00000"/>
              </a:solidFill>
              <a:latin typeface="Pragmatica" panose="020B0403040502020204"/>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613575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Reading list</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2" name="TextBox 1">
            <a:extLst>
              <a:ext uri="{FF2B5EF4-FFF2-40B4-BE49-F238E27FC236}">
                <a16:creationId xmlns:a16="http://schemas.microsoft.com/office/drawing/2014/main" id="{BC1A9C4A-6DE7-02D0-17ED-AEF310B8E3F5}"/>
              </a:ext>
            </a:extLst>
          </p:cNvPr>
          <p:cNvSpPr txBox="1"/>
          <p:nvPr/>
        </p:nvSpPr>
        <p:spPr>
          <a:xfrm>
            <a:off x="545251" y="1220100"/>
            <a:ext cx="6898608" cy="353943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Microsoft Excel Formulas and Functions </a:t>
            </a:r>
            <a:r>
              <a:rPr lang="en-US" sz="2800" dirty="0">
                <a:solidFill>
                  <a:srgbClr val="707070"/>
                </a:solidFill>
                <a:latin typeface="Pragmatica" panose="020B0403040502020204" pitchFamily="34" charset="0"/>
              </a:rPr>
              <a:t>(Office 2021 and Microsoft 365) by Paul </a:t>
            </a:r>
            <a:r>
              <a:rPr lang="en-US" sz="2800" dirty="0" err="1">
                <a:solidFill>
                  <a:srgbClr val="707070"/>
                </a:solidFill>
                <a:latin typeface="Pragmatica" panose="020B0403040502020204" pitchFamily="34" charset="0"/>
              </a:rPr>
              <a:t>McFedries</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Advanced Excel Formulas: Unleashing Brilliance with Excel Formulas </a:t>
            </a:r>
            <a:r>
              <a:rPr lang="en-US" sz="2800" dirty="0">
                <a:solidFill>
                  <a:srgbClr val="707070"/>
                </a:solidFill>
                <a:latin typeface="Pragmatica" panose="020B0403040502020204" pitchFamily="34" charset="0"/>
              </a:rPr>
              <a:t>by Alan Murray</a:t>
            </a:r>
            <a:endParaRPr lang="en-US" sz="2800" i="1"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a:buClr>
                <a:srgbClr val="CF3338"/>
              </a:buClr>
            </a:pPr>
            <a:endParaRPr lang="en-US" sz="2800" dirty="0">
              <a:solidFill>
                <a:srgbClr val="707070"/>
              </a:solidFill>
              <a:latin typeface="Pragmatica" panose="020B0403040502020204" pitchFamily="34" charset="0"/>
            </a:endParaRPr>
          </a:p>
        </p:txBody>
      </p:sp>
      <p:pic>
        <p:nvPicPr>
          <p:cNvPr id="1026" name="Picture 2" descr="Page 1">
            <a:extLst>
              <a:ext uri="{FF2B5EF4-FFF2-40B4-BE49-F238E27FC236}">
                <a16:creationId xmlns:a16="http://schemas.microsoft.com/office/drawing/2014/main" id="{5CA05567-11B4-9AC5-245B-12355A8C6E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3108" y="445939"/>
            <a:ext cx="2451151" cy="3031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com: Advanced Excel Formulas: Unleashing Brilliance with Excel  Formulas eBook : Murray, Alan: Books">
            <a:extLst>
              <a:ext uri="{FF2B5EF4-FFF2-40B4-BE49-F238E27FC236}">
                <a16:creationId xmlns:a16="http://schemas.microsoft.com/office/drawing/2014/main" id="{78648F0B-BDC1-C0ED-73A6-5B44D75B1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088" y="3697187"/>
            <a:ext cx="1872615" cy="267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2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https://support.microsoft.com/en-us/office/sqrt-function-654975c2-05c4-4831-9a24-2c65e4040fdf</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always have the same number</a:t>
            </a:r>
          </a:p>
        </p:txBody>
      </p:sp>
      <p:pic>
        <p:nvPicPr>
          <p:cNvPr id="5" name="Picture 4">
            <a:extLst>
              <a:ext uri="{FF2B5EF4-FFF2-40B4-BE49-F238E27FC236}">
                <a16:creationId xmlns:a16="http://schemas.microsoft.com/office/drawing/2014/main" id="{B6A51016-627B-1BBF-3EB7-3FD918571B28}"/>
              </a:ext>
            </a:extLst>
          </p:cNvPr>
          <p:cNvPicPr>
            <a:picLocks noChangeAspect="1"/>
          </p:cNvPicPr>
          <p:nvPr/>
        </p:nvPicPr>
        <p:blipFill>
          <a:blip r:embed="rId4"/>
          <a:stretch>
            <a:fillRect/>
          </a:stretch>
        </p:blipFill>
        <p:spPr>
          <a:xfrm>
            <a:off x="4667533" y="1945953"/>
            <a:ext cx="4905651" cy="4053012"/>
          </a:xfrm>
          <a:prstGeom prst="rect">
            <a:avLst/>
          </a:prstGeom>
        </p:spPr>
      </p:pic>
    </p:spTree>
    <p:extLst>
      <p:ext uri="{BB962C8B-B14F-4D97-AF65-F5344CB8AC3E}">
        <p14:creationId xmlns:p14="http://schemas.microsoft.com/office/powerpoint/2010/main" val="20523934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Stay tuned for other courses!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2" name="TextBox 1">
            <a:extLst>
              <a:ext uri="{FF2B5EF4-FFF2-40B4-BE49-F238E27FC236}">
                <a16:creationId xmlns:a16="http://schemas.microsoft.com/office/drawing/2014/main" id="{47C7E880-8208-2910-B939-EDDFB9ED0589}"/>
              </a:ext>
            </a:extLst>
          </p:cNvPr>
          <p:cNvSpPr txBox="1"/>
          <p:nvPr/>
        </p:nvSpPr>
        <p:spPr>
          <a:xfrm>
            <a:off x="728131" y="1590320"/>
            <a:ext cx="5164238" cy="3108543"/>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latin typeface="Pragmatica" panose="020B0403040502020204" pitchFamily="34" charset="0"/>
              </a:rPr>
              <a:t>Data wrangling with Power Query</a:t>
            </a:r>
          </a:p>
          <a:p>
            <a:pPr marL="457200" indent="-457200">
              <a:buClr>
                <a:srgbClr val="CF3338"/>
              </a:buClr>
              <a:buFont typeface="Arial" panose="020B0604020202020204" pitchFamily="34" charset="0"/>
              <a:buChar char="•"/>
            </a:pPr>
            <a:r>
              <a:rPr lang="en-US" sz="2800" dirty="0">
                <a:latin typeface="Pragmatica" panose="020B0403040502020204" pitchFamily="34" charset="0"/>
              </a:rPr>
              <a:t>Mastering PivotTable dashboards &amp; reports</a:t>
            </a:r>
          </a:p>
          <a:p>
            <a:pPr marL="457200" indent="-457200">
              <a:buClr>
                <a:srgbClr val="CF3338"/>
              </a:buClr>
              <a:buFont typeface="Arial" panose="020B0604020202020204" pitchFamily="34" charset="0"/>
              <a:buChar char="•"/>
            </a:pPr>
            <a:r>
              <a:rPr lang="en-US" sz="2800" dirty="0">
                <a:latin typeface="Pragmatica" panose="020B0403040502020204" pitchFamily="34" charset="0"/>
              </a:rPr>
              <a:t>Business statistics in Excel</a:t>
            </a:r>
          </a:p>
          <a:p>
            <a:pPr marL="457200" indent="-457200">
              <a:buClr>
                <a:srgbClr val="CF3338"/>
              </a:buClr>
              <a:buFont typeface="Arial" panose="020B0604020202020204" pitchFamily="34" charset="0"/>
              <a:buChar char="•"/>
            </a:pPr>
            <a:r>
              <a:rPr lang="en-US" sz="2800" dirty="0">
                <a:latin typeface="Pragmatica" panose="020B0403040502020204" pitchFamily="34" charset="0"/>
              </a:rPr>
              <a:t>Python analytics for Excel users</a:t>
            </a:r>
          </a:p>
          <a:p>
            <a:pPr>
              <a:buClr>
                <a:srgbClr val="CF3338"/>
              </a:buClr>
            </a:pP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42843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7549939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https://support.microsoft.com/en-us/office/vlookup-function-0bbc8083-26fe-4963-8ab8-93a18ad188a1</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optional and default arguments</a:t>
            </a:r>
          </a:p>
        </p:txBody>
      </p:sp>
      <p:pic>
        <p:nvPicPr>
          <p:cNvPr id="5" name="Picture 4">
            <a:extLst>
              <a:ext uri="{FF2B5EF4-FFF2-40B4-BE49-F238E27FC236}">
                <a16:creationId xmlns:a16="http://schemas.microsoft.com/office/drawing/2014/main" id="{05F3E9A0-2168-7A2A-47FD-5D890AA77695}"/>
              </a:ext>
            </a:extLst>
          </p:cNvPr>
          <p:cNvPicPr>
            <a:picLocks noChangeAspect="1"/>
          </p:cNvPicPr>
          <p:nvPr/>
        </p:nvPicPr>
        <p:blipFill>
          <a:blip r:embed="rId4"/>
          <a:stretch>
            <a:fillRect/>
          </a:stretch>
        </p:blipFill>
        <p:spPr>
          <a:xfrm>
            <a:off x="4385549" y="2053588"/>
            <a:ext cx="6948903" cy="2836860"/>
          </a:xfrm>
          <a:prstGeom prst="rect">
            <a:avLst/>
          </a:prstGeom>
        </p:spPr>
      </p:pic>
    </p:spTree>
    <p:extLst>
      <p:ext uri="{BB962C8B-B14F-4D97-AF65-F5344CB8AC3E}">
        <p14:creationId xmlns:p14="http://schemas.microsoft.com/office/powerpoint/2010/main" val="2525394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https://support.microsoft.com/en-us/office/sumifs-function-c9e748f5-7ea7-455d-9406-611cebce642b</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an infinite number (which can be optional!)</a:t>
            </a:r>
          </a:p>
        </p:txBody>
      </p:sp>
      <p:pic>
        <p:nvPicPr>
          <p:cNvPr id="5" name="Picture 4">
            <a:extLst>
              <a:ext uri="{FF2B5EF4-FFF2-40B4-BE49-F238E27FC236}">
                <a16:creationId xmlns:a16="http://schemas.microsoft.com/office/drawing/2014/main" id="{39B9B563-E303-8270-5491-C9D4E67185DF}"/>
              </a:ext>
            </a:extLst>
          </p:cNvPr>
          <p:cNvPicPr>
            <a:picLocks noChangeAspect="1"/>
          </p:cNvPicPr>
          <p:nvPr/>
        </p:nvPicPr>
        <p:blipFill>
          <a:blip r:embed="rId4"/>
          <a:stretch>
            <a:fillRect/>
          </a:stretch>
        </p:blipFill>
        <p:spPr>
          <a:xfrm>
            <a:off x="5526695" y="1533098"/>
            <a:ext cx="5445558" cy="4583640"/>
          </a:xfrm>
          <a:prstGeom prst="rect">
            <a:avLst/>
          </a:prstGeom>
        </p:spPr>
      </p:pic>
    </p:spTree>
    <p:extLst>
      <p:ext uri="{BB962C8B-B14F-4D97-AF65-F5344CB8AC3E}">
        <p14:creationId xmlns:p14="http://schemas.microsoft.com/office/powerpoint/2010/main" val="96721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29505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ea typeface="Consolas"/>
                <a:cs typeface="Consolas"/>
                <a:sym typeface="Consolas"/>
              </a:rPr>
              <a:t>T/F: Every Excel formula/function must begin with an </a:t>
            </a:r>
            <a:r>
              <a:rPr lang="en-US" sz="2400" dirty="0">
                <a:solidFill>
                  <a:srgbClr val="C00000"/>
                </a:solidFill>
                <a:latin typeface="Consolas" panose="020B0609020204030204" pitchFamily="49" charset="0"/>
                <a:ea typeface="Consolas"/>
                <a:cs typeface="Consolas"/>
                <a:sym typeface="Consolas"/>
              </a:rPr>
              <a:t>=</a:t>
            </a:r>
            <a:r>
              <a:rPr lang="en-US" sz="2400" dirty="0">
                <a:solidFill>
                  <a:srgbClr val="C00000"/>
                </a:solidFill>
                <a:latin typeface="Pragmatica" panose="020B0403040502020204"/>
                <a:ea typeface="Consolas"/>
                <a:cs typeface="Consolas"/>
                <a:sym typeface="Consolas"/>
              </a:rPr>
              <a:t> sign.</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Are the following formulas or functions:</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ABS(-10)</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B4&lt;B3</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SQRT(10*2)</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What is the A4 in the following function called? </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FORMULATEXT(A4)</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79748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94569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count-v-</a:t>
            </a:r>
            <a:r>
              <a:rPr lang="en-US" sz="2400" dirty="0" err="1">
                <a:solidFill>
                  <a:srgbClr val="C00000"/>
                </a:solidFill>
                <a:latin typeface="Consolas" panose="020B0609020204030204" pitchFamily="49" charset="0"/>
                <a:ea typeface="Consolas"/>
                <a:cs typeface="Consolas"/>
                <a:sym typeface="Consolas"/>
              </a:rPr>
              <a:t>counta</a:t>
            </a:r>
            <a:endParaRPr lang="en-US" sz="2400" dirty="0">
              <a:solidFill>
                <a:srgbClr val="C00000"/>
              </a:solidFill>
              <a:latin typeface="Consolas" panose="020B0609020204030204" pitchFamily="49" charset="0"/>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Using the Insert Function menu:</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results of </a:t>
            </a:r>
            <a:r>
              <a:rPr lang="en-US" sz="2400" dirty="0">
                <a:solidFill>
                  <a:srgbClr val="C00000"/>
                </a:solidFill>
                <a:latin typeface="Consolas" panose="020B0609020204030204" pitchFamily="49" charset="0"/>
                <a:ea typeface="Consolas"/>
                <a:cs typeface="Consolas"/>
                <a:sym typeface="Consolas"/>
              </a:rPr>
              <a:t>COUNT()</a:t>
            </a:r>
            <a:r>
              <a:rPr lang="en-US" sz="2400" dirty="0">
                <a:solidFill>
                  <a:srgbClr val="C00000"/>
                </a:solidFill>
                <a:latin typeface="Pragmatica" panose="020B0403040502020204"/>
                <a:ea typeface="Consolas"/>
                <a:cs typeface="Consolas"/>
                <a:sym typeface="Consolas"/>
              </a:rPr>
              <a:t> vs </a:t>
            </a:r>
            <a:r>
              <a:rPr lang="en-US" sz="2400" dirty="0">
                <a:solidFill>
                  <a:srgbClr val="C00000"/>
                </a:solidFill>
                <a:latin typeface="Consolas" panose="020B0609020204030204" pitchFamily="49" charset="0"/>
                <a:ea typeface="Consolas"/>
                <a:cs typeface="Consolas"/>
                <a:sym typeface="Consolas"/>
              </a:rPr>
              <a:t>COUNTA()</a:t>
            </a:r>
            <a:r>
              <a:rPr lang="en-US" sz="2400" dirty="0">
                <a:solidFill>
                  <a:srgbClr val="C00000"/>
                </a:solidFill>
                <a:latin typeface="Pragmatica" panose="020B0403040502020204"/>
                <a:ea typeface="Consolas"/>
                <a:cs typeface="Consolas"/>
                <a:sym typeface="Consolas"/>
              </a:rPr>
              <a:t> for cells </a:t>
            </a:r>
            <a:r>
              <a:rPr lang="en-US" sz="2400" dirty="0">
                <a:solidFill>
                  <a:srgbClr val="C00000"/>
                </a:solidFill>
                <a:latin typeface="Consolas" panose="020B0609020204030204" pitchFamily="49" charset="0"/>
                <a:ea typeface="Consolas"/>
                <a:cs typeface="Consolas"/>
                <a:sym typeface="Consolas"/>
              </a:rPr>
              <a:t>A1-A6</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pic>
        <p:nvPicPr>
          <p:cNvPr id="6" name="Picture 5">
            <a:extLst>
              <a:ext uri="{FF2B5EF4-FFF2-40B4-BE49-F238E27FC236}">
                <a16:creationId xmlns:a16="http://schemas.microsoft.com/office/drawing/2014/main" id="{9FB665B2-4ABA-AB72-526A-A4B3985E8992}"/>
              </a:ext>
            </a:extLst>
          </p:cNvPr>
          <p:cNvPicPr>
            <a:picLocks noChangeAspect="1"/>
          </p:cNvPicPr>
          <p:nvPr/>
        </p:nvPicPr>
        <p:blipFill>
          <a:blip r:embed="rId3"/>
          <a:stretch>
            <a:fillRect/>
          </a:stretch>
        </p:blipFill>
        <p:spPr>
          <a:xfrm>
            <a:off x="6728347" y="1200923"/>
            <a:ext cx="5418063" cy="2162056"/>
          </a:xfrm>
          <a:prstGeom prst="rect">
            <a:avLst/>
          </a:prstGeom>
        </p:spPr>
      </p:pic>
    </p:spTree>
    <p:extLst>
      <p:ext uri="{BB962C8B-B14F-4D97-AF65-F5344CB8AC3E}">
        <p14:creationId xmlns:p14="http://schemas.microsoft.com/office/powerpoint/2010/main" val="232643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0003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Learn &amp; teach a new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Peruse the Insert Function menu to find an unfamiliar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Test, evaluate &amp; demonstrate it to class</a:t>
            </a:r>
          </a:p>
          <a:p>
            <a:pPr marL="438150" lvl="0" indent="-342900">
              <a:lnSpc>
                <a:spcPct val="115000"/>
              </a:lnSpc>
              <a:spcBef>
                <a:spcPts val="750"/>
              </a:spcBef>
              <a:buClr>
                <a:srgbClr val="C00000"/>
              </a:buClr>
              <a:buSzPts val="2100"/>
              <a:buFont typeface="Arial" panose="020B0604020202020204" pitchFamily="34" charset="0"/>
              <a:buChar char="•"/>
            </a:pPr>
            <a:endParaRPr lang="en-US" sz="24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400" i="1" dirty="0">
                <a:solidFill>
                  <a:srgbClr val="C00000"/>
                </a:solidFill>
                <a:latin typeface="Pragmatica" panose="020B0403040502020204"/>
                <a:ea typeface="Consolas"/>
                <a:cs typeface="Consolas"/>
                <a:sym typeface="Consolas"/>
              </a:rPr>
              <a:t>There are over 450 functions in Excel</a:t>
            </a:r>
            <a:endParaRPr lang="en-US" sz="2400" i="1"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2172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6612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2. Named ranges and tables</a:t>
            </a:r>
          </a:p>
        </p:txBody>
      </p:sp>
    </p:spTree>
    <p:extLst>
      <p:ext uri="{BB962C8B-B14F-4D97-AF65-F5344CB8AC3E}">
        <p14:creationId xmlns:p14="http://schemas.microsoft.com/office/powerpoint/2010/main" val="230517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How can we avoid this?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E48D1A1-3EFB-D1A8-9A51-E8471193D665}"/>
              </a:ext>
            </a:extLst>
          </p:cNvPr>
          <p:cNvPicPr>
            <a:picLocks noChangeAspect="1"/>
          </p:cNvPicPr>
          <p:nvPr/>
        </p:nvPicPr>
        <p:blipFill>
          <a:blip r:embed="rId4"/>
          <a:stretch>
            <a:fillRect/>
          </a:stretch>
        </p:blipFill>
        <p:spPr>
          <a:xfrm>
            <a:off x="1441260" y="1239315"/>
            <a:ext cx="8572500" cy="4943475"/>
          </a:xfrm>
          <a:prstGeom prst="rect">
            <a:avLst/>
          </a:prstGeom>
        </p:spPr>
      </p:pic>
    </p:spTree>
    <p:extLst>
      <p:ext uri="{BB962C8B-B14F-4D97-AF65-F5344CB8AC3E}">
        <p14:creationId xmlns:p14="http://schemas.microsoft.com/office/powerpoint/2010/main" val="194929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52096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Relative vs absolute 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Creating named ranges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55314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85746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ranges-practice</a:t>
            </a:r>
            <a:endParaRPr lang="en-US" sz="2400" dirty="0">
              <a:solidFill>
                <a:srgbClr val="C00000"/>
              </a:solidFill>
              <a:latin typeface="Pragmatica" panose="020B0403040502020204"/>
              <a:ea typeface="Consolas"/>
              <a:cs typeface="Consolas"/>
              <a:sym typeface="Consolas"/>
            </a:endParaRPr>
          </a:p>
          <a:p>
            <a:pPr marL="9525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Using named ranges: </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Calculate tax * sales amount </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 to total NYC population for each borough in each year</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22144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44697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8 reasons to LOVE Excel tables</a:t>
            </a:r>
          </a:p>
        </p:txBody>
      </p:sp>
    </p:spTree>
    <p:extLst>
      <p:ext uri="{BB962C8B-B14F-4D97-AF65-F5344CB8AC3E}">
        <p14:creationId xmlns:p14="http://schemas.microsoft.com/office/powerpoint/2010/main" val="402764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table-time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Why use (and love) Excel tables?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0374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18630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mpg</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Convert the data to a table called </a:t>
            </a:r>
            <a:r>
              <a:rPr lang="en-US" sz="2400" dirty="0">
                <a:solidFill>
                  <a:srgbClr val="C00000"/>
                </a:solidFill>
                <a:latin typeface="Consolas" panose="020B0609020204030204" pitchFamily="49" charset="0"/>
                <a:sym typeface="Consolas"/>
              </a:rPr>
              <a:t>mpg</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Create a column which is the average of </a:t>
            </a:r>
            <a:r>
              <a:rPr lang="en-US" sz="2400" dirty="0" err="1">
                <a:solidFill>
                  <a:srgbClr val="C00000"/>
                </a:solidFill>
                <a:latin typeface="Consolas" panose="020B0609020204030204" pitchFamily="49" charset="0"/>
                <a:sym typeface="Consolas"/>
              </a:rPr>
              <a:t>cty</a:t>
            </a:r>
            <a:r>
              <a:rPr lang="en-US" sz="2400" dirty="0">
                <a:solidFill>
                  <a:srgbClr val="C00000"/>
                </a:solidFill>
                <a:latin typeface="Pragmatica" panose="020B0403040502020204"/>
                <a:sym typeface="Consolas"/>
              </a:rPr>
              <a:t> and </a:t>
            </a:r>
            <a:r>
              <a:rPr lang="en-US" sz="2400" dirty="0" err="1">
                <a:solidFill>
                  <a:srgbClr val="C00000"/>
                </a:solidFill>
                <a:latin typeface="Consolas" panose="020B0609020204030204" pitchFamily="49" charset="0"/>
                <a:sym typeface="Consolas"/>
              </a:rPr>
              <a:t>hwy</a:t>
            </a:r>
            <a:endParaRPr lang="en-US" sz="2400" dirty="0">
              <a:solidFill>
                <a:srgbClr val="C00000"/>
              </a:solidFill>
              <a:latin typeface="Consolas" panose="020B0609020204030204" pitchFamily="49" charset="0"/>
              <a:sym typeface="Consolas"/>
            </a:endParaRP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Use the </a:t>
            </a:r>
            <a:r>
              <a:rPr lang="en-US" sz="2400" dirty="0">
                <a:solidFill>
                  <a:srgbClr val="C00000"/>
                </a:solidFill>
                <a:latin typeface="Consolas" panose="020B0609020204030204" pitchFamily="49" charset="0"/>
                <a:sym typeface="Consolas"/>
              </a:rPr>
              <a:t>INDEX()</a:t>
            </a:r>
            <a:r>
              <a:rPr lang="en-US" sz="2400" dirty="0">
                <a:solidFill>
                  <a:srgbClr val="C00000"/>
                </a:solidFill>
                <a:latin typeface="Pragmatica" panose="020B0403040502020204"/>
                <a:sym typeface="Consolas"/>
              </a:rPr>
              <a:t> function to find the position of the </a:t>
            </a:r>
            <a:r>
              <a:rPr lang="en-US" sz="2400" dirty="0">
                <a:solidFill>
                  <a:srgbClr val="C00000"/>
                </a:solidFill>
                <a:latin typeface="Consolas" panose="020B0609020204030204" pitchFamily="49" charset="0"/>
                <a:sym typeface="Consolas"/>
              </a:rPr>
              <a:t>trans</a:t>
            </a:r>
            <a:r>
              <a:rPr lang="en-US" sz="2400" dirty="0">
                <a:solidFill>
                  <a:srgbClr val="C00000"/>
                </a:solidFill>
                <a:latin typeface="Pragmatica" panose="020B0403040502020204"/>
                <a:sym typeface="Consolas"/>
              </a:rPr>
              <a:t> variable in the column headers</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Add a total row to find the average mileage of the vehicles</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Remove the header row </a:t>
            </a:r>
            <a:endParaRPr lang="en-US" sz="4000" dirty="0">
              <a:solidFill>
                <a:srgbClr val="CF3338"/>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1645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18065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Comfortably use formulas like SUMIFS and XLOOKUP</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Design and audit complex, nested formulas </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Look up data in an instant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3. Conditional logic &amp; formulas</a:t>
            </a:r>
          </a:p>
        </p:txBody>
      </p:sp>
    </p:spTree>
    <p:extLst>
      <p:ext uri="{BB962C8B-B14F-4D97-AF65-F5344CB8AC3E}">
        <p14:creationId xmlns:p14="http://schemas.microsoft.com/office/powerpoint/2010/main" val="314470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IF() statements can only go 2 ways…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4" name="Diagram 3">
            <a:extLst>
              <a:ext uri="{FF2B5EF4-FFF2-40B4-BE49-F238E27FC236}">
                <a16:creationId xmlns:a16="http://schemas.microsoft.com/office/drawing/2014/main" id="{281AC0B7-562F-A49A-825E-12804094237A}"/>
              </a:ext>
            </a:extLst>
          </p:cNvPr>
          <p:cNvGraphicFramePr/>
          <p:nvPr>
            <p:extLst>
              <p:ext uri="{D42A27DB-BD31-4B8C-83A1-F6EECF244321}">
                <p14:modId xmlns:p14="http://schemas.microsoft.com/office/powerpoint/2010/main" val="3386040201"/>
              </p:ext>
            </p:extLst>
          </p:nvPr>
        </p:nvGraphicFramePr>
        <p:xfrm>
          <a:off x="1977409" y="121098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46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94569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commissions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Which reps meet various criteria?</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Combine</a:t>
            </a:r>
            <a:r>
              <a:rPr lang="en-US" sz="2400" dirty="0">
                <a:solidFill>
                  <a:srgbClr val="C00000"/>
                </a:solidFill>
                <a:latin typeface="Consolas" panose="020B0609020204030204" pitchFamily="49" charset="0"/>
                <a:ea typeface="Consolas"/>
                <a:cs typeface="Consolas"/>
                <a:sym typeface="Consolas"/>
              </a:rPr>
              <a:t> IF() </a:t>
            </a:r>
            <a:r>
              <a:rPr lang="en-US" sz="2400" dirty="0">
                <a:solidFill>
                  <a:srgbClr val="C00000"/>
                </a:solidFill>
                <a:latin typeface="Pragmatica" panose="020B0403040502020204"/>
                <a:ea typeface="Consolas"/>
                <a:cs typeface="Consolas"/>
                <a:sym typeface="Consolas"/>
              </a:rPr>
              <a:t>with </a:t>
            </a:r>
            <a:r>
              <a:rPr lang="en-US" sz="2400" dirty="0">
                <a:solidFill>
                  <a:srgbClr val="C00000"/>
                </a:solidFill>
                <a:latin typeface="Consolas" panose="020B0609020204030204" pitchFamily="49" charset="0"/>
                <a:ea typeface="Consolas"/>
                <a:cs typeface="Consolas"/>
                <a:sym typeface="Consolas"/>
              </a:rPr>
              <a:t>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OR()</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NOT()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2409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Avoiding nested IF()s with IFS()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B4FAF79A-CDF3-8EC4-45BB-86D998E6A265}"/>
              </a:ext>
            </a:extLst>
          </p:cNvPr>
          <p:cNvPicPr>
            <a:picLocks noChangeAspect="1"/>
          </p:cNvPicPr>
          <p:nvPr/>
        </p:nvPicPr>
        <p:blipFill>
          <a:blip r:embed="rId4"/>
          <a:stretch>
            <a:fillRect/>
          </a:stretch>
        </p:blipFill>
        <p:spPr>
          <a:xfrm>
            <a:off x="6354376" y="1624013"/>
            <a:ext cx="5332428" cy="4896320"/>
          </a:xfrm>
          <a:prstGeom prst="rect">
            <a:avLst/>
          </a:prstGeom>
        </p:spPr>
      </p:pic>
      <p:pic>
        <p:nvPicPr>
          <p:cNvPr id="1026" name="Picture 2" descr="Becoming less verbose in Excel">
            <a:extLst>
              <a:ext uri="{FF2B5EF4-FFF2-40B4-BE49-F238E27FC236}">
                <a16:creationId xmlns:a16="http://schemas.microsoft.com/office/drawing/2014/main" id="{2BF97F03-FE09-AE74-7FF8-C1AF07F92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40" y="1624013"/>
            <a:ext cx="5690216" cy="26957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EFFEBE-42DB-3100-C267-FFCB21ECC33B}"/>
              </a:ext>
            </a:extLst>
          </p:cNvPr>
          <p:cNvSpPr txBox="1"/>
          <p:nvPr/>
        </p:nvSpPr>
        <p:spPr>
          <a:xfrm>
            <a:off x="257626" y="6115143"/>
            <a:ext cx="6096750" cy="646331"/>
          </a:xfrm>
          <a:prstGeom prst="rect">
            <a:avLst/>
          </a:prstGeom>
          <a:noFill/>
        </p:spPr>
        <p:txBody>
          <a:bodyPr wrap="square">
            <a:spAutoFit/>
          </a:bodyPr>
          <a:lstStyle/>
          <a:p>
            <a:r>
              <a:rPr lang="en-US" dirty="0"/>
              <a:t>https://support.microsoft.com/en-us/office/ifs-function-36329a26-37b2-467c-972b-4a39bd951d45</a:t>
            </a:r>
          </a:p>
        </p:txBody>
      </p:sp>
    </p:spTree>
    <p:extLst>
      <p:ext uri="{BB962C8B-B14F-4D97-AF65-F5344CB8AC3E}">
        <p14:creationId xmlns:p14="http://schemas.microsoft.com/office/powerpoint/2010/main" val="320375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Avoiding nested IF()s with IFS()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E9AA46B2-1CA0-2CD2-9814-9D7C0A49705E}"/>
              </a:ext>
            </a:extLst>
          </p:cNvPr>
          <p:cNvGraphicFramePr>
            <a:graphicFrameLocks noGrp="1"/>
          </p:cNvGraphicFramePr>
          <p:nvPr>
            <p:extLst>
              <p:ext uri="{D42A27DB-BD31-4B8C-83A1-F6EECF244321}">
                <p14:modId xmlns:p14="http://schemas.microsoft.com/office/powerpoint/2010/main" val="2552761711"/>
              </p:ext>
            </p:extLst>
          </p:nvPr>
        </p:nvGraphicFramePr>
        <p:xfrm>
          <a:off x="1547789" y="1231094"/>
          <a:ext cx="8202837" cy="4875311"/>
        </p:xfrm>
        <a:graphic>
          <a:graphicData uri="http://schemas.openxmlformats.org/drawingml/2006/table">
            <a:tbl>
              <a:tblPr>
                <a:tableStyleId>{793D81CF-94F2-401A-BA57-92F5A7B2D0C5}</a:tableStyleId>
              </a:tblPr>
              <a:tblGrid>
                <a:gridCol w="1726914">
                  <a:extLst>
                    <a:ext uri="{9D8B030D-6E8A-4147-A177-3AD203B41FA5}">
                      <a16:colId xmlns:a16="http://schemas.microsoft.com/office/drawing/2014/main" val="2682358718"/>
                    </a:ext>
                  </a:extLst>
                </a:gridCol>
                <a:gridCol w="3046083">
                  <a:extLst>
                    <a:ext uri="{9D8B030D-6E8A-4147-A177-3AD203B41FA5}">
                      <a16:colId xmlns:a16="http://schemas.microsoft.com/office/drawing/2014/main" val="3207552768"/>
                    </a:ext>
                  </a:extLst>
                </a:gridCol>
                <a:gridCol w="3429840">
                  <a:extLst>
                    <a:ext uri="{9D8B030D-6E8A-4147-A177-3AD203B41FA5}">
                      <a16:colId xmlns:a16="http://schemas.microsoft.com/office/drawing/2014/main" val="2229743955"/>
                    </a:ext>
                  </a:extLst>
                </a:gridCol>
              </a:tblGrid>
              <a:tr h="334143">
                <a:tc>
                  <a:txBody>
                    <a:bodyPr/>
                    <a:lstStyle/>
                    <a:p>
                      <a:pPr algn="l" fontAlgn="b"/>
                      <a:r>
                        <a:rPr lang="en-US" sz="2000" u="none" strike="noStrike">
                          <a:effectLst/>
                        </a:rPr>
                        <a:t>Score</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Grade</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Grade</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31507895"/>
                  </a:ext>
                </a:extLst>
              </a:tr>
              <a:tr h="334143">
                <a:tc>
                  <a:txBody>
                    <a:bodyPr/>
                    <a:lstStyle/>
                    <a:p>
                      <a:pPr algn="l" fontAlgn="b"/>
                      <a:r>
                        <a:rPr lang="en-US" sz="2000" u="none" strike="noStrike">
                          <a:effectLst/>
                        </a:rPr>
                        <a:t>89</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55267245"/>
                  </a:ext>
                </a:extLst>
              </a:tr>
              <a:tr h="334143">
                <a:tc>
                  <a:txBody>
                    <a:bodyPr/>
                    <a:lstStyle/>
                    <a:p>
                      <a:pPr algn="l" fontAlgn="b"/>
                      <a:r>
                        <a:rPr lang="en-US" sz="2000" u="none" strike="noStrike">
                          <a:effectLst/>
                        </a:rPr>
                        <a:t>61</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25828367"/>
                  </a:ext>
                </a:extLst>
              </a:tr>
              <a:tr h="334143">
                <a:tc>
                  <a:txBody>
                    <a:bodyPr/>
                    <a:lstStyle/>
                    <a:p>
                      <a:pPr algn="l" fontAlgn="b"/>
                      <a:r>
                        <a:rPr lang="en-US" sz="2000" u="none" strike="noStrike">
                          <a:effectLst/>
                        </a:rPr>
                        <a:t>72</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dirty="0">
                          <a:effectLst/>
                        </a:rPr>
                        <a:t>C</a:t>
                      </a:r>
                      <a:endParaRPr lang="en-US" sz="20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330804221"/>
                  </a:ext>
                </a:extLst>
              </a:tr>
              <a:tr h="334143">
                <a:tc>
                  <a:txBody>
                    <a:bodyPr/>
                    <a:lstStyle/>
                    <a:p>
                      <a:pPr algn="l" fontAlgn="b"/>
                      <a:r>
                        <a:rPr lang="en-US" sz="2000" u="none" strike="noStrike">
                          <a:effectLst/>
                        </a:rPr>
                        <a:t>95</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80662812"/>
                  </a:ext>
                </a:extLst>
              </a:tr>
              <a:tr h="334143">
                <a:tc>
                  <a:txBody>
                    <a:bodyPr/>
                    <a:lstStyle/>
                    <a:p>
                      <a:pPr algn="l" fontAlgn="b"/>
                      <a:r>
                        <a:rPr lang="en-US" sz="2000" u="none" strike="noStrike">
                          <a:effectLst/>
                        </a:rPr>
                        <a:t>67</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dirty="0">
                          <a:effectLst/>
                        </a:rPr>
                        <a:t>D</a:t>
                      </a:r>
                      <a:endParaRPr lang="en-US"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33566207"/>
                  </a:ext>
                </a:extLst>
              </a:tr>
              <a:tr h="334143">
                <a:tc>
                  <a:txBody>
                    <a:bodyPr/>
                    <a:lstStyle/>
                    <a:p>
                      <a:pPr algn="l" fontAlgn="b"/>
                      <a:r>
                        <a:rPr lang="en-US" sz="2000" u="none" strike="noStrike">
                          <a:effectLst/>
                        </a:rPr>
                        <a:t>87</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86989430"/>
                  </a:ext>
                </a:extLst>
              </a:tr>
              <a:tr h="334143">
                <a:tc>
                  <a:txBody>
                    <a:bodyPr/>
                    <a:lstStyle/>
                    <a:p>
                      <a:pPr algn="l" fontAlgn="b"/>
                      <a:r>
                        <a:rPr lang="en-US" sz="2000" u="none" strike="noStrike" dirty="0">
                          <a:effectLst/>
                        </a:rPr>
                        <a:t>62</a:t>
                      </a:r>
                      <a:endParaRPr lang="en-US" sz="20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2000" u="none" strike="noStrike" dirty="0">
                          <a:effectLst/>
                        </a:rPr>
                        <a:t>D</a:t>
                      </a:r>
                      <a:endParaRPr lang="en-US"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84012735"/>
                  </a:ext>
                </a:extLst>
              </a:tr>
              <a:tr h="2202167">
                <a:tc>
                  <a:txBody>
                    <a:bodyPr/>
                    <a:lstStyle/>
                    <a:p>
                      <a:pPr algn="l" fontAlgn="b"/>
                      <a:endParaRPr lang="en-US"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ctr"/>
                      <a:r>
                        <a:rPr lang="en-US" sz="2000" u="none" strike="noStrike" dirty="0">
                          <a:effectLst/>
                          <a:latin typeface="Consolas" panose="020B0609020204030204" pitchFamily="49" charset="0"/>
                        </a:rPr>
                        <a:t>=IF(A2 &gt;= 90, "A",</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IF(A2&gt;=80, "B",</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IF(A2&gt;=70, "C",</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IF(A2&gt;=60, "D",</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"F"))))</a:t>
                      </a:r>
                      <a:endParaRPr lang="en-US" sz="2000" b="0" i="0" u="none" strike="noStrike" dirty="0">
                        <a:solidFill>
                          <a:srgbClr val="000000"/>
                        </a:solidFill>
                        <a:effectLst/>
                        <a:latin typeface="Consolas" panose="020B0609020204030204" pitchFamily="49" charset="0"/>
                      </a:endParaRPr>
                    </a:p>
                  </a:txBody>
                  <a:tcPr marL="4763" marR="4763" marT="4763" marB="0" anchor="ctr"/>
                </a:tc>
                <a:tc>
                  <a:txBody>
                    <a:bodyPr/>
                    <a:lstStyle/>
                    <a:p>
                      <a:pPr algn="l" fontAlgn="ctr"/>
                      <a:r>
                        <a:rPr lang="en-US" sz="2000" u="none" strike="noStrike" dirty="0">
                          <a:effectLst/>
                          <a:latin typeface="Consolas" panose="020B0609020204030204" pitchFamily="49" charset="0"/>
                        </a:rPr>
                        <a:t>=IFS(A2 &gt;= 90,"A",</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A2 &gt;= 80,"B",</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A2 &gt;= 70,"C",</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A2 &gt;= 60,"D",</a:t>
                      </a:r>
                      <a:br>
                        <a:rPr lang="en-US" sz="2000" u="none" strike="noStrike" dirty="0">
                          <a:effectLst/>
                          <a:latin typeface="Consolas" panose="020B0609020204030204" pitchFamily="49" charset="0"/>
                        </a:rPr>
                      </a:br>
                      <a:r>
                        <a:rPr lang="en-US" sz="2000" u="none" strike="noStrike" dirty="0">
                          <a:effectLst/>
                          <a:latin typeface="Consolas" panose="020B0609020204030204" pitchFamily="49" charset="0"/>
                        </a:rPr>
                        <a:t>TRUE,"F")</a:t>
                      </a:r>
                      <a:endParaRPr lang="en-US" sz="2000" b="0" i="0" u="none" strike="noStrike" dirty="0">
                        <a:solidFill>
                          <a:srgbClr val="000000"/>
                        </a:solidFill>
                        <a:effectLst/>
                        <a:latin typeface="Consolas" panose="020B0609020204030204" pitchFamily="49" charset="0"/>
                      </a:endParaRPr>
                    </a:p>
                  </a:txBody>
                  <a:tcPr marL="4763" marR="4763" marT="4763" marB="0" anchor="ctr"/>
                </a:tc>
                <a:extLst>
                  <a:ext uri="{0D108BD9-81ED-4DB2-BD59-A6C34878D82A}">
                    <a16:rowId xmlns:a16="http://schemas.microsoft.com/office/drawing/2014/main" val="3083079951"/>
                  </a:ext>
                </a:extLst>
              </a:tr>
            </a:tbl>
          </a:graphicData>
        </a:graphic>
      </p:graphicFrame>
    </p:spTree>
    <p:extLst>
      <p:ext uri="{BB962C8B-B14F-4D97-AF65-F5344CB8AC3E}">
        <p14:creationId xmlns:p14="http://schemas.microsoft.com/office/powerpoint/2010/main" val="2588733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commissions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Build new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24347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1569660"/>
          </a:xfrm>
          <a:prstGeom prst="rect">
            <a:avLst/>
          </a:prstGeom>
          <a:noFill/>
        </p:spPr>
        <p:txBody>
          <a:bodyPr wrap="square" rtlCol="0">
            <a:spAutoFit/>
          </a:bodyPr>
          <a:lstStyle/>
          <a:p>
            <a:r>
              <a:rPr lang="en-US" sz="4800" dirty="0">
                <a:latin typeface="Aliens &amp; cows" panose="00000500000000000000" pitchFamily="2" charset="0"/>
              </a:rPr>
              <a:t>Conditionally aggregating with </a:t>
            </a:r>
            <a:r>
              <a:rPr lang="en-US" sz="4800" dirty="0">
                <a:latin typeface="Consolas" panose="020B0609020204030204" pitchFamily="49" charset="0"/>
              </a:rPr>
              <a:t>SUMIFS()</a:t>
            </a:r>
            <a:r>
              <a:rPr lang="en-US" sz="4800" dirty="0">
                <a:latin typeface="Aliens &amp; cows" panose="00000500000000000000" pitchFamily="2" charset="0"/>
              </a:rPr>
              <a:t> and more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593748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What’s </a:t>
            </a:r>
            <a:r>
              <a:rPr lang="en-US" sz="4800" dirty="0" err="1">
                <a:latin typeface="Aliens &amp; cows" panose="00000500000000000000" pitchFamily="2" charset="0"/>
              </a:rPr>
              <a:t>wif</a:t>
            </a:r>
            <a:r>
              <a:rPr lang="en-US" sz="4800" dirty="0">
                <a:latin typeface="Aliens &amp; cows" panose="00000500000000000000" pitchFamily="2" charset="0"/>
              </a:rPr>
              <a:t> all the </a:t>
            </a:r>
            <a:r>
              <a:rPr lang="en-US" sz="4800" dirty="0">
                <a:latin typeface="Consolas" panose="020B0609020204030204" pitchFamily="49" charset="0"/>
              </a:rPr>
              <a:t>IFS()</a:t>
            </a:r>
            <a:r>
              <a:rPr lang="en-US" sz="4800" dirty="0">
                <a:latin typeface="Aliens &amp; cows" panose="00000500000000000000" pitchFamily="2"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3" name="Table 2">
            <a:extLst>
              <a:ext uri="{FF2B5EF4-FFF2-40B4-BE49-F238E27FC236}">
                <a16:creationId xmlns:a16="http://schemas.microsoft.com/office/drawing/2014/main" id="{8E564323-C6A2-5175-AA50-6A6F4EE291DB}"/>
              </a:ext>
            </a:extLst>
          </p:cNvPr>
          <p:cNvGraphicFramePr>
            <a:graphicFrameLocks noGrp="1"/>
          </p:cNvGraphicFramePr>
          <p:nvPr>
            <p:extLst>
              <p:ext uri="{D42A27DB-BD31-4B8C-83A1-F6EECF244321}">
                <p14:modId xmlns:p14="http://schemas.microsoft.com/office/powerpoint/2010/main" val="723210832"/>
              </p:ext>
            </p:extLst>
          </p:nvPr>
        </p:nvGraphicFramePr>
        <p:xfrm>
          <a:off x="784773" y="1382346"/>
          <a:ext cx="10622454" cy="4314444"/>
        </p:xfrm>
        <a:graphic>
          <a:graphicData uri="http://schemas.openxmlformats.org/drawingml/2006/table">
            <a:tbl>
              <a:tblPr/>
              <a:tblGrid>
                <a:gridCol w="2959834">
                  <a:extLst>
                    <a:ext uri="{9D8B030D-6E8A-4147-A177-3AD203B41FA5}">
                      <a16:colId xmlns:a16="http://schemas.microsoft.com/office/drawing/2014/main" val="2629133829"/>
                    </a:ext>
                  </a:extLst>
                </a:gridCol>
                <a:gridCol w="2837412">
                  <a:extLst>
                    <a:ext uri="{9D8B030D-6E8A-4147-A177-3AD203B41FA5}">
                      <a16:colId xmlns:a16="http://schemas.microsoft.com/office/drawing/2014/main" val="985116657"/>
                    </a:ext>
                  </a:extLst>
                </a:gridCol>
                <a:gridCol w="4825208">
                  <a:extLst>
                    <a:ext uri="{9D8B030D-6E8A-4147-A177-3AD203B41FA5}">
                      <a16:colId xmlns:a16="http://schemas.microsoft.com/office/drawing/2014/main" val="2433060746"/>
                    </a:ext>
                  </a:extLst>
                </a:gridCol>
              </a:tblGrid>
              <a:tr h="0">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do we want to do with the data?</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By how many conditions?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Formula to use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03384">
                <a:tc>
                  <a:txBody>
                    <a:bodyPr/>
                    <a:lstStyle/>
                    <a:p>
                      <a:pPr algn="l" fontAlgn="b"/>
                      <a:r>
                        <a:rPr lang="en-US" sz="2800" b="0" i="0" u="none" strike="noStrike" dirty="0">
                          <a:solidFill>
                            <a:srgbClr val="CF3338"/>
                          </a:solidFill>
                          <a:effectLst/>
                          <a:latin typeface="Pragmatica" panose="020B0403040502020204" pitchFamily="34" charset="0"/>
                        </a:rPr>
                        <a:t>Add it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1</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SUMIF()</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04656">
                <a:tc>
                  <a:txBody>
                    <a:bodyPr/>
                    <a:lstStyle/>
                    <a:p>
                      <a:pPr algn="l" fontAlgn="b"/>
                      <a:r>
                        <a:rPr lang="en-US" sz="2800" b="0" i="0" u="none" strike="noStrike" dirty="0">
                          <a:solidFill>
                            <a:srgbClr val="CF3338"/>
                          </a:solidFill>
                          <a:effectLst/>
                          <a:latin typeface="Pragmatica" panose="020B0403040502020204" pitchFamily="34" charset="0"/>
                        </a:rPr>
                        <a:t>Add it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More than 1</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SUMIFS()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04656">
                <a:tc>
                  <a:txBody>
                    <a:bodyPr/>
                    <a:lstStyle/>
                    <a:p>
                      <a:pPr algn="l" fontAlgn="b"/>
                      <a:r>
                        <a:rPr lang="en-US" sz="2800" b="0" i="0" u="none" strike="noStrike" dirty="0">
                          <a:solidFill>
                            <a:srgbClr val="CF3338"/>
                          </a:solidFill>
                          <a:effectLst/>
                          <a:latin typeface="Pragmatica" panose="020B0403040502020204" pitchFamily="34" charset="0"/>
                        </a:rPr>
                        <a:t>Count it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1</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COUNTIF()</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04656">
                <a:tc>
                  <a:txBody>
                    <a:bodyPr/>
                    <a:lstStyle/>
                    <a:p>
                      <a:pPr algn="l" fontAlgn="b"/>
                      <a:r>
                        <a:rPr lang="en-US" sz="2800" b="0" i="0" u="none" strike="noStrike" dirty="0">
                          <a:solidFill>
                            <a:srgbClr val="CF3338"/>
                          </a:solidFill>
                          <a:effectLst/>
                          <a:latin typeface="Pragmatica" panose="020B0403040502020204" pitchFamily="34" charset="0"/>
                        </a:rPr>
                        <a:t>Count it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More than 1</a:t>
                      </a:r>
                    </a:p>
                  </a:txBody>
                  <a:tcPr marL="7620" marR="7620" marT="7620" marB="0" anchor="b">
                    <a:lnL>
                      <a:noFill/>
                    </a:lnL>
                    <a:lnR>
                      <a:noFill/>
                    </a:lnR>
                    <a:lnT>
                      <a:noFill/>
                    </a:lnT>
                    <a:lnB>
                      <a:noFill/>
                    </a:lnB>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800" b="0" i="0" u="none" strike="noStrike" dirty="0">
                          <a:solidFill>
                            <a:srgbClr val="CF3338"/>
                          </a:solidFill>
                          <a:effectLst/>
                          <a:latin typeface="Consolas" panose="020B0609020204030204" pitchFamily="49" charset="0"/>
                        </a:rPr>
                        <a:t>COUNTIFS()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339548138"/>
                  </a:ext>
                </a:extLst>
              </a:tr>
              <a:tr h="504656">
                <a:tc>
                  <a:txBody>
                    <a:bodyPr/>
                    <a:lstStyle/>
                    <a:p>
                      <a:pPr algn="l" fontAlgn="b"/>
                      <a:r>
                        <a:rPr lang="en-US" sz="2800" b="0" i="0" u="none" strike="noStrike" dirty="0">
                          <a:solidFill>
                            <a:srgbClr val="CF3338"/>
                          </a:solidFill>
                          <a:effectLst/>
                          <a:latin typeface="Pragmatica" panose="020B0403040502020204" pitchFamily="34" charset="0"/>
                        </a:rPr>
                        <a:t>Average it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1</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AVERAGEIF()</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975214280"/>
                  </a:ext>
                </a:extLst>
              </a:tr>
              <a:tr h="504656">
                <a:tc>
                  <a:txBody>
                    <a:bodyPr/>
                    <a:lstStyle/>
                    <a:p>
                      <a:pPr algn="l" fontAlgn="b"/>
                      <a:r>
                        <a:rPr lang="en-US" sz="2800" b="0" i="0" u="none" strike="noStrike" dirty="0">
                          <a:solidFill>
                            <a:srgbClr val="CF3338"/>
                          </a:solidFill>
                          <a:effectLst/>
                          <a:latin typeface="Pragmatica" panose="020B0403040502020204" pitchFamily="34" charset="0"/>
                        </a:rPr>
                        <a:t>Average it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More than 1</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AVERAGEIFS()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921689969"/>
                  </a:ext>
                </a:extLst>
              </a:tr>
            </a:tbl>
          </a:graphicData>
        </a:graphic>
      </p:graphicFrame>
    </p:spTree>
    <p:extLst>
      <p:ext uri="{BB962C8B-B14F-4D97-AF65-F5344CB8AC3E}">
        <p14:creationId xmlns:p14="http://schemas.microsoft.com/office/powerpoint/2010/main" val="184089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4183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commissions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Conduct summary analysis on the data: which cells roll up to which summaries?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264324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5257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pPr marL="95250" lvl="0">
              <a:lnSpc>
                <a:spcPct val="115000"/>
              </a:lnSpc>
              <a:spcBef>
                <a:spcPts val="750"/>
              </a:spcBef>
              <a:buClr>
                <a:srgbClr val="C00000"/>
              </a:buClr>
              <a:buSzPts val="2100"/>
            </a:pPr>
            <a:r>
              <a:rPr lang="en-US" sz="2000" dirty="0">
                <a:solidFill>
                  <a:srgbClr val="CF3338"/>
                </a:solidFill>
                <a:latin typeface="Pragmatica" panose="020B0403040502020204"/>
                <a:ea typeface="Consolas"/>
                <a:cs typeface="Consolas"/>
                <a:sym typeface="Consolas"/>
              </a:rPr>
              <a:t>Worksheet: </a:t>
            </a:r>
            <a:r>
              <a:rPr lang="en-US" sz="2000" dirty="0" err="1">
                <a:solidFill>
                  <a:srgbClr val="CF3338"/>
                </a:solidFill>
                <a:latin typeface="Consolas" panose="020B0609020204030204" pitchFamily="49" charset="0"/>
                <a:ea typeface="Consolas"/>
                <a:cs typeface="Consolas"/>
                <a:sym typeface="Consolas"/>
              </a:rPr>
              <a:t>pixar-dreamworks</a:t>
            </a:r>
            <a:endParaRPr lang="en-US" sz="2000" dirty="0">
              <a:solidFill>
                <a:srgbClr val="CF3338"/>
              </a:solidFill>
              <a:latin typeface="Consolas" panose="020B0609020204030204" pitchFamily="49" charset="0"/>
              <a:ea typeface="Consolas"/>
              <a:cs typeface="Consolas"/>
              <a:sym typeface="Consolas"/>
            </a:endParaRPr>
          </a:p>
          <a:p>
            <a:pPr marL="95250" lvl="0">
              <a:lnSpc>
                <a:spcPct val="115000"/>
              </a:lnSpc>
              <a:spcBef>
                <a:spcPts val="750"/>
              </a:spcBef>
              <a:buClr>
                <a:srgbClr val="C00000"/>
              </a:buClr>
              <a:buSzPts val="2100"/>
            </a:pPr>
            <a:r>
              <a:rPr lang="en-US" sz="2000" dirty="0">
                <a:solidFill>
                  <a:srgbClr val="CF3338"/>
                </a:solidFill>
                <a:latin typeface="Pragmatica" panose="020B0403040502020204"/>
                <a:sym typeface="Consolas"/>
              </a:rPr>
              <a:t>Find the following with conditional logic:</a:t>
            </a:r>
          </a:p>
          <a:p>
            <a:pPr marL="438150" lvl="0" indent="-342900">
              <a:lnSpc>
                <a:spcPct val="115000"/>
              </a:lnSpc>
              <a:spcBef>
                <a:spcPts val="750"/>
              </a:spcBef>
              <a:buClr>
                <a:srgbClr val="C00000"/>
              </a:buClr>
              <a:buSzPts val="2100"/>
              <a:buFont typeface="Arial" panose="020B0604020202020204" pitchFamily="34" charset="0"/>
              <a:buChar char="•"/>
            </a:pPr>
            <a:r>
              <a:rPr lang="en-US" sz="2000" dirty="0">
                <a:solidFill>
                  <a:srgbClr val="CF3338"/>
                </a:solidFill>
                <a:latin typeface="Pragmatica" panose="020B0403040502020204"/>
                <a:sym typeface="Consolas"/>
              </a:rPr>
              <a:t>Write the full studio name Pixar or </a:t>
            </a:r>
            <a:r>
              <a:rPr lang="en-US" sz="2000" dirty="0" err="1">
                <a:solidFill>
                  <a:srgbClr val="CF3338"/>
                </a:solidFill>
                <a:latin typeface="Pragmatica" panose="020B0403040502020204"/>
                <a:sym typeface="Consolas"/>
              </a:rPr>
              <a:t>Dreamworks</a:t>
            </a:r>
            <a:r>
              <a:rPr lang="en-US" sz="2000" dirty="0">
                <a:solidFill>
                  <a:srgbClr val="CF3338"/>
                </a:solidFill>
                <a:latin typeface="Pragmatica" panose="020B0403040502020204"/>
                <a:sym typeface="Consolas"/>
              </a:rPr>
              <a:t> from </a:t>
            </a:r>
            <a:r>
              <a:rPr lang="en-US" sz="2000" dirty="0">
                <a:solidFill>
                  <a:srgbClr val="CF3338"/>
                </a:solidFill>
                <a:latin typeface="Pragmatica" panose="020B0403040502020204" pitchFamily="34" charset="0"/>
                <a:sym typeface="Consolas"/>
              </a:rPr>
              <a:t>P or D</a:t>
            </a:r>
            <a:endParaRPr lang="en-US" sz="2000" dirty="0">
              <a:solidFill>
                <a:srgbClr val="CF3338"/>
              </a:solidFill>
              <a:latin typeface="Pragmatica" panose="020B0403040502020204"/>
              <a:sym typeface="Consolas"/>
            </a:endParaRPr>
          </a:p>
          <a:p>
            <a:pPr marL="438150" lvl="0" indent="-342900">
              <a:lnSpc>
                <a:spcPct val="115000"/>
              </a:lnSpc>
              <a:spcBef>
                <a:spcPts val="750"/>
              </a:spcBef>
              <a:buClr>
                <a:srgbClr val="C00000"/>
              </a:buClr>
              <a:buSzPts val="2100"/>
              <a:buFont typeface="Arial" panose="020B0604020202020204" pitchFamily="34" charset="0"/>
              <a:buChar char="•"/>
            </a:pPr>
            <a:r>
              <a:rPr lang="en-US" sz="2000" dirty="0">
                <a:solidFill>
                  <a:srgbClr val="CF3338"/>
                </a:solidFill>
                <a:latin typeface="Pragmatica" panose="020B0403040502020204"/>
                <a:sym typeface="Consolas"/>
              </a:rPr>
              <a:t>Get the letter grade using the typical grading system</a:t>
            </a:r>
          </a:p>
          <a:p>
            <a:pPr marL="438150" lvl="0" indent="-342900">
              <a:lnSpc>
                <a:spcPct val="115000"/>
              </a:lnSpc>
              <a:spcBef>
                <a:spcPts val="750"/>
              </a:spcBef>
              <a:buClr>
                <a:srgbClr val="C00000"/>
              </a:buClr>
              <a:buSzPts val="2100"/>
              <a:buFont typeface="Arial" panose="020B0604020202020204" pitchFamily="34" charset="0"/>
              <a:buChar char="•"/>
            </a:pPr>
            <a:r>
              <a:rPr lang="en-US" sz="2000" dirty="0">
                <a:solidFill>
                  <a:srgbClr val="CF3338"/>
                </a:solidFill>
                <a:latin typeface="Pragmatica" panose="020B0403040502020204"/>
                <a:sym typeface="Consolas"/>
              </a:rPr>
              <a:t>Movies with &gt;$500M gross and &gt;90% rating are “Hits”</a:t>
            </a:r>
          </a:p>
          <a:p>
            <a:pPr marL="438150" lvl="0" indent="-342900">
              <a:lnSpc>
                <a:spcPct val="115000"/>
              </a:lnSpc>
              <a:spcBef>
                <a:spcPts val="750"/>
              </a:spcBef>
              <a:buClr>
                <a:srgbClr val="C00000"/>
              </a:buClr>
              <a:buSzPts val="2100"/>
              <a:buFont typeface="Arial" panose="020B0604020202020204" pitchFamily="34" charset="0"/>
              <a:buChar char="•"/>
            </a:pPr>
            <a:r>
              <a:rPr lang="en-US" sz="2000" dirty="0">
                <a:solidFill>
                  <a:srgbClr val="CF3338"/>
                </a:solidFill>
                <a:latin typeface="Pragmatica" panose="020B0403040502020204"/>
                <a:sym typeface="Consolas"/>
              </a:rPr>
              <a:t>Movies with &lt;$350M gross OR &lt;50% rating are “Duds”</a:t>
            </a:r>
          </a:p>
          <a:p>
            <a:pPr marL="438150" lvl="0" indent="-342900">
              <a:lnSpc>
                <a:spcPct val="115000"/>
              </a:lnSpc>
              <a:spcBef>
                <a:spcPts val="750"/>
              </a:spcBef>
              <a:buClr>
                <a:srgbClr val="C00000"/>
              </a:buClr>
              <a:buSzPts val="2100"/>
              <a:buFont typeface="Arial" panose="020B0604020202020204" pitchFamily="34" charset="0"/>
              <a:buChar char="•"/>
            </a:pPr>
            <a:r>
              <a:rPr lang="en-US" sz="2000" dirty="0">
                <a:solidFill>
                  <a:srgbClr val="CF3338"/>
                </a:solidFill>
                <a:latin typeface="Pragmatica" panose="020B0403040502020204"/>
                <a:sym typeface="Consolas"/>
              </a:rPr>
              <a:t>Also answer the questions at bottom of worksheet (</a:t>
            </a:r>
            <a:r>
              <a:rPr lang="en-US" sz="2000" i="1" dirty="0">
                <a:solidFill>
                  <a:srgbClr val="CF3338"/>
                </a:solidFill>
                <a:latin typeface="Pragmatica" panose="020B0403040502020204"/>
                <a:sym typeface="Consolas"/>
              </a:rPr>
              <a:t>Hint: </a:t>
            </a:r>
            <a:r>
              <a:rPr lang="en-US" sz="2000" dirty="0">
                <a:solidFill>
                  <a:srgbClr val="CF3338"/>
                </a:solidFill>
                <a:latin typeface="Pragmatica" panose="020B0403040502020204"/>
                <a:sym typeface="Consolas"/>
              </a:rPr>
              <a:t>Try </a:t>
            </a:r>
            <a:r>
              <a:rPr lang="en-US" sz="2000" dirty="0">
                <a:solidFill>
                  <a:srgbClr val="CF3338"/>
                </a:solidFill>
                <a:latin typeface="Consolas" panose="020B0609020204030204" pitchFamily="49" charset="0"/>
                <a:sym typeface="Consolas"/>
              </a:rPr>
              <a:t>COUNTIF()</a:t>
            </a:r>
            <a:r>
              <a:rPr lang="en-US" sz="2000" dirty="0">
                <a:solidFill>
                  <a:srgbClr val="CF3338"/>
                </a:solidFill>
                <a:latin typeface="Pragmatica" panose="020B0403040502020204"/>
                <a:sym typeface="Consolas"/>
              </a:rPr>
              <a:t> for last question!)</a:t>
            </a:r>
            <a:endParaRPr lang="en-US" sz="2000" dirty="0">
              <a:solidFill>
                <a:srgbClr val="CF3338"/>
              </a:solidFill>
              <a:latin typeface="Pragmatica" panose="020B0403040502020204" pitchFamily="34" charset="0"/>
              <a:sym typeface="Consolas"/>
            </a:endParaRPr>
          </a:p>
        </p:txBody>
      </p:sp>
    </p:spTree>
    <p:extLst>
      <p:ext uri="{BB962C8B-B14F-4D97-AF65-F5344CB8AC3E}">
        <p14:creationId xmlns:p14="http://schemas.microsoft.com/office/powerpoint/2010/main" val="248354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428772" cy="1015663"/>
          </a:xfrm>
          <a:prstGeom prst="rect">
            <a:avLst/>
          </a:prstGeom>
          <a:noFill/>
        </p:spPr>
        <p:txBody>
          <a:bodyPr wrap="square" rtlCol="0">
            <a:spAutoFit/>
          </a:bodyPr>
          <a:lstStyle/>
          <a:p>
            <a:r>
              <a:rPr lang="en-US" sz="6000" dirty="0">
                <a:latin typeface="Aliens &amp; cows" panose="00000500000000000000" pitchFamily="2" charset="0"/>
              </a:rPr>
              <a:t>Sections</a:t>
            </a:r>
          </a:p>
        </p:txBody>
      </p:sp>
      <p:sp>
        <p:nvSpPr>
          <p:cNvPr id="3" name="TextBox 2"/>
          <p:cNvSpPr txBox="1"/>
          <p:nvPr/>
        </p:nvSpPr>
        <p:spPr>
          <a:xfrm>
            <a:off x="347240" y="2127965"/>
            <a:ext cx="9595413" cy="2246769"/>
          </a:xfrm>
          <a:prstGeom prst="rect">
            <a:avLst/>
          </a:prstGeom>
          <a:noFill/>
        </p:spPr>
        <p:txBody>
          <a:bodyPr wrap="square" rtlCol="0">
            <a:spAutoFit/>
          </a:bodyPr>
          <a:lstStyle/>
          <a:p>
            <a:pPr marL="514350" indent="-514350">
              <a:buClr>
                <a:srgbClr val="CF3338"/>
              </a:buClr>
              <a:buFont typeface="+mj-lt"/>
              <a:buAutoNum type="arabicPeriod"/>
            </a:pPr>
            <a:r>
              <a:rPr lang="en-US" sz="2800" dirty="0">
                <a:solidFill>
                  <a:srgbClr val="707070"/>
                </a:solidFill>
                <a:latin typeface="Pragmatica" panose="020B0403040502020204" pitchFamily="34" charset="0"/>
              </a:rPr>
              <a:t>Basics of formulas and functions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Formula design &amp; audit</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Conditional logic &amp; formulas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Dynamic arrays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LET(), LAMBDA() and the future of Excel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7475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Dynamic arrays</a:t>
            </a:r>
          </a:p>
        </p:txBody>
      </p:sp>
    </p:spTree>
    <p:extLst>
      <p:ext uri="{BB962C8B-B14F-4D97-AF65-F5344CB8AC3E}">
        <p14:creationId xmlns:p14="http://schemas.microsoft.com/office/powerpoint/2010/main" val="707294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One formula, many  cells </a:t>
            </a:r>
          </a:p>
        </p:txBody>
      </p:sp>
      <p:sp>
        <p:nvSpPr>
          <p:cNvPr id="3" name="TextBox 2"/>
          <p:cNvSpPr txBox="1"/>
          <p:nvPr/>
        </p:nvSpPr>
        <p:spPr>
          <a:xfrm>
            <a:off x="1005840" y="1806810"/>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a:extLst>
              <a:ext uri="{FF2B5EF4-FFF2-40B4-BE49-F238E27FC236}">
                <a16:creationId xmlns:a16="http://schemas.microsoft.com/office/drawing/2014/main" id="{1DD254AC-1199-F24B-EF79-7EDE7A0E7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170" y="1433982"/>
            <a:ext cx="487680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09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599462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Making many cells light work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717003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Joining data sources with </a:t>
            </a:r>
            <a:r>
              <a:rPr lang="en-US" sz="6600" b="1" dirty="0">
                <a:solidFill>
                  <a:schemeClr val="bg1"/>
                </a:solidFill>
                <a:latin typeface="Consolas" panose="020B0609020204030204" pitchFamily="49" charset="0"/>
              </a:rPr>
              <a:t>XLOOKUP()</a:t>
            </a:r>
          </a:p>
        </p:txBody>
      </p:sp>
      <p:pic>
        <p:nvPicPr>
          <p:cNvPr id="3" name="Picture 2" descr="Company name&#10;&#10;Description automatically generated with medium confidence">
            <a:extLst>
              <a:ext uri="{FF2B5EF4-FFF2-40B4-BE49-F238E27FC236}">
                <a16:creationId xmlns:a16="http://schemas.microsoft.com/office/drawing/2014/main" id="{D3C76AE8-3221-A25B-7C8F-9CDE92B874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8288" y="1864483"/>
            <a:ext cx="3561142" cy="4748189"/>
          </a:xfrm>
          <a:prstGeom prst="rect">
            <a:avLst/>
          </a:prstGeom>
        </p:spPr>
      </p:pic>
    </p:spTree>
    <p:extLst>
      <p:ext uri="{BB962C8B-B14F-4D97-AF65-F5344CB8AC3E}">
        <p14:creationId xmlns:p14="http://schemas.microsoft.com/office/powerpoint/2010/main" val="2386839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223761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5. LET(), LAMBDA() and the future of Excel</a:t>
            </a:r>
          </a:p>
        </p:txBody>
      </p:sp>
    </p:spTree>
    <p:extLst>
      <p:ext uri="{BB962C8B-B14F-4D97-AF65-F5344CB8AC3E}">
        <p14:creationId xmlns:p14="http://schemas.microsoft.com/office/powerpoint/2010/main" val="2807702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Do not </a:t>
            </a:r>
            <a:r>
              <a:rPr lang="en-US" sz="4800" dirty="0">
                <a:latin typeface="Consolas" panose="020B0609020204030204" pitchFamily="49" charset="0"/>
              </a:rPr>
              <a:t>LET()</a:t>
            </a:r>
            <a:r>
              <a:rPr lang="en-US" sz="4800" dirty="0">
                <a:latin typeface="Aliens &amp; cows" panose="00000500000000000000" pitchFamily="2" charset="0"/>
              </a:rPr>
              <a:t> your code repeat!</a:t>
            </a:r>
          </a:p>
        </p:txBody>
      </p:sp>
      <p:sp>
        <p:nvSpPr>
          <p:cNvPr id="3" name="TextBox 2"/>
          <p:cNvSpPr txBox="1"/>
          <p:nvPr/>
        </p:nvSpPr>
        <p:spPr>
          <a:xfrm>
            <a:off x="773158" y="1438332"/>
            <a:ext cx="5700429" cy="3456972"/>
          </a:xfrm>
          <a:prstGeom prst="rect">
            <a:avLst/>
          </a:prstGeom>
          <a:noFill/>
        </p:spPr>
        <p:txBody>
          <a:bodyPr wrap="square" rtlCol="0">
            <a:spAutoFit/>
          </a:bodyPr>
          <a:lstStyle/>
          <a:p>
            <a:pPr marL="76200" marR="190500" lvl="0">
              <a:lnSpc>
                <a:spcPct val="115000"/>
              </a:lnSpc>
              <a:spcBef>
                <a:spcPts val="800"/>
              </a:spcBef>
              <a:buClr>
                <a:srgbClr val="CF3338"/>
              </a:buClr>
              <a:buSzPts val="2400"/>
            </a:pPr>
            <a:r>
              <a:rPr lang="en-US" sz="3200" i="1" dirty="0">
                <a:solidFill>
                  <a:schemeClr val="bg1">
                    <a:lumMod val="50000"/>
                  </a:schemeClr>
                </a:solidFill>
              </a:rPr>
              <a:t>“The LET function assigns names to calculation results. This allows storing intermediate calculations, values, or defining names inside a formula.”</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8B845634-53D0-321C-7AAC-5D8F63C8A1E3}"/>
              </a:ext>
            </a:extLst>
          </p:cNvPr>
          <p:cNvSpPr txBox="1"/>
          <p:nvPr/>
        </p:nvSpPr>
        <p:spPr>
          <a:xfrm>
            <a:off x="132376" y="6467613"/>
            <a:ext cx="7760579" cy="276999"/>
          </a:xfrm>
          <a:prstGeom prst="rect">
            <a:avLst/>
          </a:prstGeom>
          <a:noFill/>
        </p:spPr>
        <p:txBody>
          <a:bodyPr wrap="square">
            <a:spAutoFit/>
          </a:bodyPr>
          <a:lstStyle/>
          <a:p>
            <a:r>
              <a:rPr lang="en-US" sz="1200" dirty="0"/>
              <a:t>https://www.microsoft.com/en-us/research/blog/lambda-the-ultimatae-excel-worksheet-function/</a:t>
            </a:r>
          </a:p>
        </p:txBody>
      </p:sp>
      <p:pic>
        <p:nvPicPr>
          <p:cNvPr id="1028" name="Picture 4" descr="LET diagram">
            <a:extLst>
              <a:ext uri="{FF2B5EF4-FFF2-40B4-BE49-F238E27FC236}">
                <a16:creationId xmlns:a16="http://schemas.microsoft.com/office/drawing/2014/main" id="{FDAC93FB-2D86-144A-6846-109161FF5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067" y="1438332"/>
            <a:ext cx="4773877" cy="32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52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It’s official… Excel IS programming! </a:t>
            </a:r>
          </a:p>
        </p:txBody>
      </p:sp>
      <p:sp>
        <p:nvSpPr>
          <p:cNvPr id="3" name="TextBox 2"/>
          <p:cNvSpPr txBox="1"/>
          <p:nvPr/>
        </p:nvSpPr>
        <p:spPr>
          <a:xfrm>
            <a:off x="575721" y="4187306"/>
            <a:ext cx="9744047" cy="1754776"/>
          </a:xfrm>
          <a:prstGeom prst="rect">
            <a:avLst/>
          </a:prstGeom>
          <a:noFill/>
        </p:spPr>
        <p:txBody>
          <a:bodyPr wrap="square" rtlCol="0">
            <a:spAutoFit/>
          </a:bodyPr>
          <a:lstStyle/>
          <a:p>
            <a:pPr marL="76200" marR="190500" lvl="0">
              <a:lnSpc>
                <a:spcPct val="115000"/>
              </a:lnSpc>
              <a:spcBef>
                <a:spcPts val="800"/>
              </a:spcBef>
              <a:buClr>
                <a:srgbClr val="CF3338"/>
              </a:buClr>
              <a:buSzPts val="2400"/>
            </a:pPr>
            <a:r>
              <a:rPr lang="en-US" sz="3200" i="1" dirty="0">
                <a:solidFill>
                  <a:schemeClr val="bg1">
                    <a:lumMod val="50000"/>
                  </a:schemeClr>
                </a:solidFill>
              </a:rPr>
              <a:t>“</a:t>
            </a:r>
            <a:r>
              <a:rPr lang="en-US" sz="3200" i="1" dirty="0">
                <a:solidFill>
                  <a:schemeClr val="bg1">
                    <a:lumMod val="50000"/>
                  </a:schemeClr>
                </a:solidFill>
                <a:effectLst/>
                <a:latin typeface="Segoe UI" panose="020B0502040204020203" pitchFamily="34" charset="0"/>
              </a:rPr>
              <a:t>With LAMBDA, Excel has become Turing-complete. You can now, in principle, write any computation in the Excel formula language.”</a:t>
            </a:r>
            <a:endParaRPr lang="en-US" sz="3200" i="1" dirty="0">
              <a:solidFill>
                <a:schemeClr val="bg1">
                  <a:lumMod val="50000"/>
                </a:schemeClr>
              </a:solidFill>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a:extLst>
              <a:ext uri="{FF2B5EF4-FFF2-40B4-BE49-F238E27FC236}">
                <a16:creationId xmlns:a16="http://schemas.microsoft.com/office/drawing/2014/main" id="{93D5A670-D908-54CF-FF48-6073EE49F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332" y="1236257"/>
            <a:ext cx="6600283" cy="27655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845634-53D0-321C-7AAC-5D8F63C8A1E3}"/>
              </a:ext>
            </a:extLst>
          </p:cNvPr>
          <p:cNvSpPr txBox="1"/>
          <p:nvPr/>
        </p:nvSpPr>
        <p:spPr>
          <a:xfrm>
            <a:off x="132376" y="6467613"/>
            <a:ext cx="7760579" cy="276999"/>
          </a:xfrm>
          <a:prstGeom prst="rect">
            <a:avLst/>
          </a:prstGeom>
          <a:noFill/>
        </p:spPr>
        <p:txBody>
          <a:bodyPr wrap="square">
            <a:spAutoFit/>
          </a:bodyPr>
          <a:lstStyle/>
          <a:p>
            <a:r>
              <a:rPr lang="en-US" sz="1200" dirty="0"/>
              <a:t>https://www.microsoft.com/en-us/research/blog/lambda-the-ultimatae-excel-worksheet-function/</a:t>
            </a:r>
          </a:p>
        </p:txBody>
      </p:sp>
    </p:spTree>
    <p:extLst>
      <p:ext uri="{BB962C8B-B14F-4D97-AF65-F5344CB8AC3E}">
        <p14:creationId xmlns:p14="http://schemas.microsoft.com/office/powerpoint/2010/main" val="911082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52766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quadratic</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Derive the quadratic formula for a=1, b=-5, c=6 using </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LET()</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LAMBDA()</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LAMBDA() </a:t>
            </a:r>
            <a:r>
              <a:rPr lang="en-US" sz="2400" dirty="0">
                <a:solidFill>
                  <a:srgbClr val="C00000"/>
                </a:solidFill>
                <a:latin typeface="Pragmatica" panose="020B0403040502020204"/>
                <a:ea typeface="Consolas"/>
                <a:cs typeface="Consolas"/>
                <a:sym typeface="Consolas"/>
              </a:rPr>
              <a:t> (Name Manager)</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pic>
        <p:nvPicPr>
          <p:cNvPr id="3074" name="Picture 2">
            <a:extLst>
              <a:ext uri="{FF2B5EF4-FFF2-40B4-BE49-F238E27FC236}">
                <a16:creationId xmlns:a16="http://schemas.microsoft.com/office/drawing/2014/main" id="{54BECBDA-15BF-7493-DABA-C2621C055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698" y="1143298"/>
            <a:ext cx="4876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9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Following along</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Each section is a workbook</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Solutions in separate workbooks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Follow along with demo notes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731138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Recap: </a:t>
            </a:r>
            <a:r>
              <a:rPr lang="en-US" sz="5400" dirty="0">
                <a:latin typeface="Consolas" panose="020B0609020204030204" pitchFamily="49" charset="0"/>
              </a:rPr>
              <a:t>LET()</a:t>
            </a:r>
            <a:r>
              <a:rPr lang="en-US" sz="5400" dirty="0">
                <a:latin typeface="Aliens &amp; cows" panose="00000500000000000000" pitchFamily="2" charset="0"/>
              </a:rPr>
              <a:t> vs </a:t>
            </a:r>
            <a:r>
              <a:rPr lang="en-US" sz="5400" dirty="0">
                <a:latin typeface="Consolas" panose="020B0609020204030204" pitchFamily="49" charset="0"/>
              </a:rPr>
              <a:t>LAMBDA()</a:t>
            </a:r>
          </a:p>
        </p:txBody>
      </p:sp>
      <p:graphicFrame>
        <p:nvGraphicFramePr>
          <p:cNvPr id="4" name="Table 3"/>
          <p:cNvGraphicFramePr>
            <a:graphicFrameLocks noGrp="1"/>
          </p:cNvGraphicFramePr>
          <p:nvPr>
            <p:extLst>
              <p:ext uri="{D42A27DB-BD31-4B8C-83A1-F6EECF244321}">
                <p14:modId xmlns:p14="http://schemas.microsoft.com/office/powerpoint/2010/main" val="3644213013"/>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4805567">
                  <a:extLst>
                    <a:ext uri="{9D8B030D-6E8A-4147-A177-3AD203B41FA5}">
                      <a16:colId xmlns:a16="http://schemas.microsoft.com/office/drawing/2014/main" val="985116657"/>
                    </a:ext>
                  </a:extLst>
                </a:gridCol>
                <a:gridCol w="4268984">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Method</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Pros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Cons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a:r>
                        <a:rPr lang="en-US" sz="2400" dirty="0">
                          <a:effectLst/>
                          <a:latin typeface="Consolas" panose="020B0609020204030204" pitchFamily="49" charset="0"/>
                        </a:rPr>
                        <a:t>LET()</a:t>
                      </a:r>
                    </a:p>
                  </a:txBody>
                  <a:tcPr marR="28575" marT="28575" marB="28575" anchor="ctr">
                    <a:lnL>
                      <a:noFill/>
                    </a:lnL>
                    <a:lnR>
                      <a:noFill/>
                    </a:lnR>
                    <a:lnT>
                      <a:noFill/>
                    </a:lnT>
                    <a:lnB>
                      <a:noFill/>
                    </a:lnB>
                    <a:solidFill>
                      <a:srgbClr val="D9D9D9"/>
                    </a:solidFill>
                  </a:tcPr>
                </a:tc>
                <a:tc>
                  <a:txBody>
                    <a:bodyPr/>
                    <a:lstStyle/>
                    <a:p>
                      <a:pPr algn="l"/>
                      <a:r>
                        <a:rPr lang="en-US" sz="2400" dirty="0">
                          <a:effectLst/>
                        </a:rPr>
                        <a:t>Easy to set up</a:t>
                      </a:r>
                    </a:p>
                  </a:txBody>
                  <a:tcPr marL="28575" marR="28575" marT="28575" marB="28575" anchor="ctr">
                    <a:lnL>
                      <a:noFill/>
                    </a:lnL>
                    <a:lnR>
                      <a:noFill/>
                    </a:lnR>
                    <a:lnT>
                      <a:noFill/>
                    </a:lnT>
                    <a:lnB>
                      <a:noFill/>
                    </a:lnB>
                    <a:solidFill>
                      <a:srgbClr val="D9D9D9"/>
                    </a:solidFill>
                  </a:tcPr>
                </a:tc>
                <a:tc>
                  <a:txBody>
                    <a:bodyPr/>
                    <a:lstStyle/>
                    <a:p>
                      <a:pPr algn="l"/>
                      <a:r>
                        <a:rPr lang="en-US" sz="2400">
                          <a:effectLst/>
                        </a:rPr>
                        <a:t>Can only return one at a time, difficult to use across workbooks</a:t>
                      </a:r>
                    </a:p>
                  </a:txBody>
                  <a:tcPr marL="28575" marR="28575" marT="28575" marB="28575" anchor="ctr">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a:r>
                        <a:rPr lang="en-US" sz="2400">
                          <a:effectLst/>
                          <a:latin typeface="Consolas" panose="020B0609020204030204" pitchFamily="49" charset="0"/>
                        </a:rPr>
                        <a:t>LAMBDA()</a:t>
                      </a:r>
                    </a:p>
                  </a:txBody>
                  <a:tcPr marR="28575" marT="28575" marB="28575" anchor="ctr">
                    <a:lnL>
                      <a:noFill/>
                    </a:lnL>
                    <a:lnR>
                      <a:noFill/>
                    </a:lnR>
                    <a:lnT>
                      <a:noFill/>
                    </a:lnT>
                    <a:lnB>
                      <a:noFill/>
                    </a:lnB>
                  </a:tcPr>
                </a:tc>
                <a:tc>
                  <a:txBody>
                    <a:bodyPr/>
                    <a:lstStyle/>
                    <a:p>
                      <a:pPr algn="l"/>
                      <a:r>
                        <a:rPr lang="en-US" sz="2400">
                          <a:effectLst/>
                        </a:rPr>
                        <a:t>Can reuse across workbook, can return multiple values</a:t>
                      </a:r>
                    </a:p>
                  </a:txBody>
                  <a:tcPr marL="28575" marR="28575" marT="28575" marB="28575" anchor="ctr">
                    <a:lnL>
                      <a:noFill/>
                    </a:lnL>
                    <a:lnR>
                      <a:noFill/>
                    </a:lnR>
                    <a:lnT>
                      <a:noFill/>
                    </a:lnT>
                    <a:lnB>
                      <a:noFill/>
                    </a:lnB>
                  </a:tcPr>
                </a:tc>
                <a:tc>
                  <a:txBody>
                    <a:bodyPr/>
                    <a:lstStyle/>
                    <a:p>
                      <a:pPr algn="l"/>
                      <a:r>
                        <a:rPr lang="en-US" sz="2400">
                          <a:effectLst/>
                        </a:rPr>
                        <a:t>Clunky to set up</a:t>
                      </a:r>
                    </a:p>
                  </a:txBody>
                  <a:tcPr marL="28575" marR="28575" marT="28575" marB="28575" anchor="ctr">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a:r>
                        <a:rPr lang="en-US" sz="2400" dirty="0">
                          <a:effectLst/>
                          <a:latin typeface="Consolas" panose="020B0609020204030204" pitchFamily="49" charset="0"/>
                        </a:rPr>
                        <a:t>LAMBDA()</a:t>
                      </a:r>
                      <a:r>
                        <a:rPr lang="en-US" sz="2400" dirty="0">
                          <a:effectLst/>
                          <a:latin typeface="Pragmatica" panose="020B0403040502020204"/>
                        </a:rPr>
                        <a:t> (Name manager)</a:t>
                      </a:r>
                    </a:p>
                  </a:txBody>
                  <a:tcPr marR="28575" marT="28575" marB="28575" anchor="ctr">
                    <a:lnL>
                      <a:noFill/>
                    </a:lnL>
                    <a:lnR>
                      <a:noFill/>
                    </a:lnR>
                    <a:lnT>
                      <a:noFill/>
                    </a:lnT>
                    <a:lnB>
                      <a:noFill/>
                    </a:lnB>
                    <a:solidFill>
                      <a:srgbClr val="D9D9D9"/>
                    </a:solidFill>
                  </a:tcPr>
                </a:tc>
                <a:tc>
                  <a:txBody>
                    <a:bodyPr/>
                    <a:lstStyle/>
                    <a:p>
                      <a:pPr algn="l"/>
                      <a:r>
                        <a:rPr lang="en-US" sz="2400">
                          <a:effectLst/>
                        </a:rPr>
                        <a:t>Can do it all!</a:t>
                      </a:r>
                    </a:p>
                  </a:txBody>
                  <a:tcPr marL="28575" marR="28575" marT="28575" marB="28575" anchor="ctr">
                    <a:lnL>
                      <a:noFill/>
                    </a:lnL>
                    <a:lnR>
                      <a:noFill/>
                    </a:lnR>
                    <a:lnT>
                      <a:noFill/>
                    </a:lnT>
                    <a:lnB>
                      <a:noFill/>
                    </a:lnB>
                    <a:solidFill>
                      <a:srgbClr val="D9D9D9"/>
                    </a:solidFill>
                  </a:tcPr>
                </a:tc>
                <a:tc>
                  <a:txBody>
                    <a:bodyPr/>
                    <a:lstStyle/>
                    <a:p>
                      <a:pPr algn="l"/>
                      <a:r>
                        <a:rPr lang="en-US" sz="2400" dirty="0">
                          <a:effectLst/>
                        </a:rPr>
                        <a:t>Difficult to set up</a:t>
                      </a:r>
                    </a:p>
                  </a:txBody>
                  <a:tcPr marL="28575" marR="28575" marT="28575" marB="28575" anchor="ctr">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1972234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37042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circumference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Write a LAMBDA() function called </a:t>
            </a:r>
            <a:r>
              <a:rPr lang="en-US" sz="2400" dirty="0">
                <a:solidFill>
                  <a:srgbClr val="C00000"/>
                </a:solidFill>
                <a:latin typeface="Consolas" panose="020B0609020204030204" pitchFamily="49" charset="0"/>
                <a:ea typeface="Consolas"/>
                <a:cs typeface="Consolas"/>
                <a:sym typeface="Consolas"/>
              </a:rPr>
              <a:t>circumference()</a:t>
            </a:r>
            <a:r>
              <a:rPr lang="en-US" sz="2400" dirty="0">
                <a:solidFill>
                  <a:srgbClr val="C00000"/>
                </a:solidFill>
                <a:latin typeface="Pragmatica" panose="020B0403040502020204"/>
                <a:ea typeface="Consolas"/>
                <a:cs typeface="Consolas"/>
                <a:sym typeface="Consolas"/>
              </a:rPr>
              <a:t> to get the circumference of a circle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a:t>
            </a:r>
            <a:r>
              <a:rPr lang="en-US" sz="2400" i="1" dirty="0">
                <a:solidFill>
                  <a:srgbClr val="C00000"/>
                </a:solidFill>
                <a:latin typeface="Pragmatica" panose="020B0403040502020204"/>
                <a:ea typeface="Consolas"/>
                <a:cs typeface="Consolas"/>
                <a:sym typeface="Consolas"/>
              </a:rPr>
              <a:t>Hint… use the </a:t>
            </a:r>
            <a:r>
              <a:rPr lang="en-US" sz="2400" dirty="0">
                <a:solidFill>
                  <a:srgbClr val="C00000"/>
                </a:solidFill>
                <a:latin typeface="Consolas" panose="020B0609020204030204" pitchFamily="49" charset="0"/>
                <a:ea typeface="Consolas"/>
                <a:cs typeface="Consolas"/>
                <a:sym typeface="Consolas"/>
              </a:rPr>
              <a:t>PI()</a:t>
            </a:r>
            <a:r>
              <a:rPr lang="en-US" sz="2400" i="1" dirty="0">
                <a:solidFill>
                  <a:srgbClr val="C00000"/>
                </a:solidFill>
                <a:latin typeface="Pragmatica" panose="020B0403040502020204"/>
                <a:ea typeface="Consolas"/>
                <a:cs typeface="Consolas"/>
                <a:sym typeface="Consolas"/>
              </a:rPr>
              <a:t> function!)</a:t>
            </a:r>
            <a:endParaRPr lang="en-US" sz="2400" i="1"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
        <p:nvSpPr>
          <p:cNvPr id="6" name="TextBox 5">
            <a:extLst>
              <a:ext uri="{FF2B5EF4-FFF2-40B4-BE49-F238E27FC236}">
                <a16:creationId xmlns:a16="http://schemas.microsoft.com/office/drawing/2014/main" id="{A63091DC-3145-25C5-B7FD-A68C2A68196A}"/>
              </a:ext>
            </a:extLst>
          </p:cNvPr>
          <p:cNvSpPr txBox="1"/>
          <p:nvPr/>
        </p:nvSpPr>
        <p:spPr>
          <a:xfrm>
            <a:off x="84291" y="6321019"/>
            <a:ext cx="6116470" cy="369332"/>
          </a:xfrm>
          <a:prstGeom prst="rect">
            <a:avLst/>
          </a:prstGeom>
          <a:noFill/>
        </p:spPr>
        <p:txBody>
          <a:bodyPr wrap="square">
            <a:spAutoFit/>
          </a:bodyPr>
          <a:lstStyle/>
          <a:p>
            <a:r>
              <a:rPr lang="en-US" dirty="0"/>
              <a:t>https://www.cuemath.com/all-circle-formulas/</a:t>
            </a:r>
          </a:p>
        </p:txBody>
      </p:sp>
      <p:pic>
        <p:nvPicPr>
          <p:cNvPr id="7" name="Picture 6">
            <a:extLst>
              <a:ext uri="{FF2B5EF4-FFF2-40B4-BE49-F238E27FC236}">
                <a16:creationId xmlns:a16="http://schemas.microsoft.com/office/drawing/2014/main" id="{2DDD8612-750E-8173-D22E-0DB425B3E7C9}"/>
              </a:ext>
            </a:extLst>
          </p:cNvPr>
          <p:cNvPicPr>
            <a:picLocks noChangeAspect="1"/>
          </p:cNvPicPr>
          <p:nvPr/>
        </p:nvPicPr>
        <p:blipFill>
          <a:blip r:embed="rId3"/>
          <a:stretch>
            <a:fillRect/>
          </a:stretch>
        </p:blipFill>
        <p:spPr>
          <a:xfrm>
            <a:off x="456276" y="4001806"/>
            <a:ext cx="3911008" cy="2074077"/>
          </a:xfrm>
          <a:prstGeom prst="rect">
            <a:avLst/>
          </a:prstGeom>
        </p:spPr>
      </p:pic>
    </p:spTree>
    <p:extLst>
      <p:ext uri="{BB962C8B-B14F-4D97-AF65-F5344CB8AC3E}">
        <p14:creationId xmlns:p14="http://schemas.microsoft.com/office/powerpoint/2010/main" val="3449313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Yes, LAMBDA() can be reused</a:t>
            </a:r>
            <a:endParaRPr lang="en-US" sz="5400" dirty="0">
              <a:latin typeface="Consolas" panose="020B0609020204030204" pitchFamily="49" charset="0"/>
            </a:endParaRPr>
          </a:p>
        </p:txBody>
      </p:sp>
      <p:sp>
        <p:nvSpPr>
          <p:cNvPr id="3" name="TextBox 2">
            <a:extLst>
              <a:ext uri="{FF2B5EF4-FFF2-40B4-BE49-F238E27FC236}">
                <a16:creationId xmlns:a16="http://schemas.microsoft.com/office/drawing/2014/main" id="{44EF842D-85AA-0D5E-5C7E-DC8A882628EA}"/>
              </a:ext>
            </a:extLst>
          </p:cNvPr>
          <p:cNvSpPr txBox="1"/>
          <p:nvPr/>
        </p:nvSpPr>
        <p:spPr>
          <a:xfrm>
            <a:off x="68238" y="5859905"/>
            <a:ext cx="9803642" cy="923330"/>
          </a:xfrm>
          <a:prstGeom prst="rect">
            <a:avLst/>
          </a:prstGeom>
          <a:noFill/>
        </p:spPr>
        <p:txBody>
          <a:bodyPr wrap="square">
            <a:spAutoFit/>
          </a:bodyPr>
          <a:lstStyle/>
          <a:p>
            <a:r>
              <a:rPr lang="en-US" dirty="0"/>
              <a:t>https://www.microsoft.com/en-us/garage/profiles/advanced-formula-environment-a-microsoft-garage-project/#:~:text=The%20advanced%20formula%20environment%20is,making%20them%20easier%20to%20read.</a:t>
            </a:r>
          </a:p>
        </p:txBody>
      </p:sp>
      <p:pic>
        <p:nvPicPr>
          <p:cNvPr id="7" name="Picture 6">
            <a:extLst>
              <a:ext uri="{FF2B5EF4-FFF2-40B4-BE49-F238E27FC236}">
                <a16:creationId xmlns:a16="http://schemas.microsoft.com/office/drawing/2014/main" id="{102F46A9-C101-3CB6-6CE3-7A5A0625512F}"/>
              </a:ext>
            </a:extLst>
          </p:cNvPr>
          <p:cNvPicPr>
            <a:picLocks noChangeAspect="1"/>
          </p:cNvPicPr>
          <p:nvPr/>
        </p:nvPicPr>
        <p:blipFill>
          <a:blip r:embed="rId4"/>
          <a:stretch>
            <a:fillRect/>
          </a:stretch>
        </p:blipFill>
        <p:spPr>
          <a:xfrm>
            <a:off x="1601336" y="1078787"/>
            <a:ext cx="6614523" cy="4291866"/>
          </a:xfrm>
          <a:prstGeom prst="rect">
            <a:avLst/>
          </a:prstGeom>
        </p:spPr>
      </p:pic>
    </p:spTree>
    <p:extLst>
      <p:ext uri="{BB962C8B-B14F-4D97-AF65-F5344CB8AC3E}">
        <p14:creationId xmlns:p14="http://schemas.microsoft.com/office/powerpoint/2010/main" val="2937870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Making many cells light work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88973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476286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Formula design &amp; audit</a:t>
            </a:r>
          </a:p>
        </p:txBody>
      </p:sp>
    </p:spTree>
    <p:extLst>
      <p:ext uri="{BB962C8B-B14F-4D97-AF65-F5344CB8AC3E}">
        <p14:creationId xmlns:p14="http://schemas.microsoft.com/office/powerpoint/2010/main" val="3960229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19116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Building readable functions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Add white space</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 not repeat yourself</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Ditch nested IF()s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Don’t fear the helper column</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No hard codes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08200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0482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Auditing formulas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Ctrl + `</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FORMULATEXT()</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Trace Dependents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F9</a:t>
            </a:r>
            <a:r>
              <a:rPr lang="en-US" sz="2400" dirty="0">
                <a:solidFill>
                  <a:srgbClr val="C00000"/>
                </a:solidFill>
                <a:latin typeface="Pragmatica" panose="020B0403040502020204"/>
                <a:ea typeface="Consolas"/>
                <a:cs typeface="Consolas"/>
                <a:sym typeface="Consolas"/>
              </a:rPr>
              <a:t> &amp; calculation options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385818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038858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1. Basics of formulas and functions</a:t>
            </a:r>
          </a:p>
        </p:txBody>
      </p:sp>
    </p:spTree>
    <p:extLst>
      <p:ext uri="{BB962C8B-B14F-4D97-AF65-F5344CB8AC3E}">
        <p14:creationId xmlns:p14="http://schemas.microsoft.com/office/powerpoint/2010/main" val="499476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formula?</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User-designed equation</a:t>
            </a:r>
          </a:p>
          <a:p>
            <a:pPr marL="914400" marR="190500" lvl="1" indent="-381000">
              <a:lnSpc>
                <a:spcPct val="115000"/>
              </a:lnSpc>
              <a:spcBef>
                <a:spcPts val="800"/>
              </a:spcBef>
              <a:buClr>
                <a:srgbClr val="CF3338"/>
              </a:buClr>
              <a:buSzPts val="2400"/>
              <a:buChar char="•"/>
            </a:pPr>
            <a:r>
              <a:rPr lang="en-US" sz="2800" dirty="0">
                <a:solidFill>
                  <a:srgbClr val="505050"/>
                </a:solidFill>
              </a:rPr>
              <a:t>Usually starts with =  (but doesn’t have to!)</a:t>
            </a:r>
          </a:p>
        </p:txBody>
      </p:sp>
      <p:pic>
        <p:nvPicPr>
          <p:cNvPr id="1026" name="Picture 2" descr="VisiCalc - Wikipedia">
            <a:extLst>
              <a:ext uri="{FF2B5EF4-FFF2-40B4-BE49-F238E27FC236}">
                <a16:creationId xmlns:a16="http://schemas.microsoft.com/office/drawing/2014/main" id="{BE8F4010-BF36-74F7-3DDA-FB2CAC38D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182" y="2664725"/>
            <a:ext cx="533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D75FA7-665F-FC65-F883-383121F851D7}"/>
              </a:ext>
            </a:extLst>
          </p:cNvPr>
          <p:cNvSpPr txBox="1"/>
          <p:nvPr/>
        </p:nvSpPr>
        <p:spPr>
          <a:xfrm>
            <a:off x="131928" y="6375280"/>
            <a:ext cx="6096000" cy="369332"/>
          </a:xfrm>
          <a:prstGeom prst="rect">
            <a:avLst/>
          </a:prstGeom>
          <a:noFill/>
        </p:spPr>
        <p:txBody>
          <a:bodyPr wrap="square">
            <a:spAutoFit/>
          </a:bodyPr>
          <a:lstStyle/>
          <a:p>
            <a:r>
              <a:rPr lang="en-US" dirty="0"/>
              <a:t>https://en.wikipedia.org/wiki/VisiCalc</a:t>
            </a:r>
          </a:p>
        </p:txBody>
      </p:sp>
    </p:spTree>
    <p:extLst>
      <p:ext uri="{BB962C8B-B14F-4D97-AF65-F5344CB8AC3E}">
        <p14:creationId xmlns:p14="http://schemas.microsoft.com/office/powerpoint/2010/main" val="1493104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Numeric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Follows the order of operations</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7" name="Picture 6">
            <a:extLst>
              <a:ext uri="{FF2B5EF4-FFF2-40B4-BE49-F238E27FC236}">
                <a16:creationId xmlns:a16="http://schemas.microsoft.com/office/drawing/2014/main" id="{1F69EC9F-31B4-7A7C-C135-1122F106255E}"/>
              </a:ext>
            </a:extLst>
          </p:cNvPr>
          <p:cNvPicPr>
            <a:picLocks noChangeAspect="1"/>
          </p:cNvPicPr>
          <p:nvPr/>
        </p:nvPicPr>
        <p:blipFill>
          <a:blip r:embed="rId4"/>
          <a:stretch>
            <a:fillRect/>
          </a:stretch>
        </p:blipFill>
        <p:spPr>
          <a:xfrm>
            <a:off x="4590825" y="2019428"/>
            <a:ext cx="5962694" cy="3829078"/>
          </a:xfrm>
          <a:prstGeom prst="rect">
            <a:avLst/>
          </a:prstGeom>
        </p:spPr>
      </p:pic>
    </p:spTree>
    <p:extLst>
      <p:ext uri="{BB962C8B-B14F-4D97-AF65-F5344CB8AC3E}">
        <p14:creationId xmlns:p14="http://schemas.microsoft.com/office/powerpoint/2010/main" val="910612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Comparison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Useful for error-checking</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3" name="Picture 2">
            <a:extLst>
              <a:ext uri="{FF2B5EF4-FFF2-40B4-BE49-F238E27FC236}">
                <a16:creationId xmlns:a16="http://schemas.microsoft.com/office/drawing/2014/main" id="{5CD8779A-8270-3CC9-A907-E9EDCBD49907}"/>
              </a:ext>
            </a:extLst>
          </p:cNvPr>
          <p:cNvPicPr>
            <a:picLocks noChangeAspect="1"/>
          </p:cNvPicPr>
          <p:nvPr/>
        </p:nvPicPr>
        <p:blipFill>
          <a:blip r:embed="rId4"/>
          <a:stretch>
            <a:fillRect/>
          </a:stretch>
        </p:blipFill>
        <p:spPr>
          <a:xfrm>
            <a:off x="5271059" y="1892489"/>
            <a:ext cx="5566482" cy="4137954"/>
          </a:xfrm>
          <a:prstGeom prst="rect">
            <a:avLst/>
          </a:prstGeom>
        </p:spPr>
      </p:pic>
    </p:spTree>
    <p:extLst>
      <p:ext uri="{BB962C8B-B14F-4D97-AF65-F5344CB8AC3E}">
        <p14:creationId xmlns:p14="http://schemas.microsoft.com/office/powerpoint/2010/main" val="3818954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TotalTime>
  <Words>4026</Words>
  <Application>Microsoft Office PowerPoint</Application>
  <PresentationFormat>Widescreen</PresentationFormat>
  <Paragraphs>727</Paragraphs>
  <Slides>143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143</vt:i4>
      </vt:variant>
    </vt:vector>
  </HeadingPairs>
  <TitlesOfParts>
    <vt:vector size="152" baseType="lpstr">
      <vt:lpstr>Aliens &amp; cows</vt:lpstr>
      <vt:lpstr>Arial</vt:lpstr>
      <vt:lpstr>Calibri</vt:lpstr>
      <vt:lpstr>Calibri Light</vt:lpstr>
      <vt:lpstr>Consolas</vt:lpstr>
      <vt:lpstr>Normafixed Tryout</vt:lpstr>
      <vt:lpstr>Pragmatica</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83</cp:revision>
  <dcterms:created xsi:type="dcterms:W3CDTF">2019-10-19T21:47:18Z</dcterms:created>
  <dcterms:modified xsi:type="dcterms:W3CDTF">2022-11-04T16:25:49Z</dcterms:modified>
</cp:coreProperties>
</file>